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7" r:id="rId2"/>
    <p:sldId id="301" r:id="rId3"/>
    <p:sldId id="258" r:id="rId4"/>
    <p:sldId id="302" r:id="rId5"/>
    <p:sldId id="256" r:id="rId6"/>
    <p:sldId id="270" r:id="rId7"/>
    <p:sldId id="285" r:id="rId8"/>
    <p:sldId id="337" r:id="rId9"/>
    <p:sldId id="378" r:id="rId10"/>
    <p:sldId id="379" r:id="rId11"/>
    <p:sldId id="380" r:id="rId12"/>
    <p:sldId id="381" r:id="rId13"/>
    <p:sldId id="382" r:id="rId14"/>
    <p:sldId id="326" r:id="rId15"/>
    <p:sldId id="376" r:id="rId16"/>
    <p:sldId id="383" r:id="rId17"/>
    <p:sldId id="340" r:id="rId18"/>
    <p:sldId id="469" r:id="rId19"/>
    <p:sldId id="401" r:id="rId20"/>
    <p:sldId id="298" r:id="rId21"/>
    <p:sldId id="265" r:id="rId22"/>
    <p:sldId id="395" r:id="rId23"/>
    <p:sldId id="475" r:id="rId24"/>
    <p:sldId id="402" r:id="rId25"/>
    <p:sldId id="348" r:id="rId26"/>
    <p:sldId id="481" r:id="rId27"/>
    <p:sldId id="334" r:id="rId28"/>
    <p:sldId id="485" r:id="rId29"/>
    <p:sldId id="384" r:id="rId30"/>
    <p:sldId id="488" r:id="rId31"/>
    <p:sldId id="489" r:id="rId32"/>
    <p:sldId id="397" r:id="rId33"/>
    <p:sldId id="490" r:id="rId34"/>
    <p:sldId id="492" r:id="rId35"/>
    <p:sldId id="493" r:id="rId36"/>
    <p:sldId id="343" r:id="rId37"/>
    <p:sldId id="400" r:id="rId38"/>
    <p:sldId id="345" r:id="rId39"/>
    <p:sldId id="471" r:id="rId40"/>
    <p:sldId id="273" r:id="rId41"/>
    <p:sldId id="494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989"/>
    <a:srgbClr val="59606D"/>
    <a:srgbClr val="4247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DC4A7-6B7D-44CF-9C77-6733A98F8A11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77182-6568-4678-9B39-4888CD083F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426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Осн</a:t>
            </a:r>
            <a:r>
              <a:rPr lang="ru-RU" dirty="0"/>
              <a:t> часть </a:t>
            </a:r>
            <a:r>
              <a:rPr lang="en-US" dirty="0"/>
              <a:t>1:08:27- 1:09:37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0FED1-C4A9-4066-944A-6E47C22839D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0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Осн</a:t>
            </a:r>
            <a:r>
              <a:rPr lang="ru-RU" dirty="0"/>
              <a:t> часть </a:t>
            </a:r>
            <a:r>
              <a:rPr lang="en-US" dirty="0"/>
              <a:t> 1:09:37 - 1:09:59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0FED1-C4A9-4066-944A-6E47C22839D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19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Осн</a:t>
            </a:r>
            <a:r>
              <a:rPr lang="ru-RU" dirty="0"/>
              <a:t> часть </a:t>
            </a:r>
            <a:r>
              <a:rPr lang="en-US" dirty="0"/>
              <a:t> 1:09:59 1:10:13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0FED1-C4A9-4066-944A-6E47C22839D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699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Осн</a:t>
            </a:r>
            <a:r>
              <a:rPr lang="ru-RU" dirty="0"/>
              <a:t> часть </a:t>
            </a:r>
            <a:r>
              <a:rPr lang="en-US" dirty="0"/>
              <a:t>1:10:13 1:10:34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0FED1-C4A9-4066-944A-6E47C22839D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035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Осн</a:t>
            </a:r>
            <a:r>
              <a:rPr lang="ru-RU" dirty="0"/>
              <a:t> часть </a:t>
            </a:r>
            <a:r>
              <a:rPr lang="en-US" dirty="0"/>
              <a:t>1:10:34 – 1:10:49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0FED1-C4A9-4066-944A-6E47C22839D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80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9824A-E9BD-DB4B-9FD0-643672A8AD0A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55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42F528-CA44-17D1-97D4-1987CD21E7C1}"/>
              </a:ext>
            </a:extLst>
          </p:cNvPr>
          <p:cNvSpPr/>
          <p:nvPr userDrawn="1"/>
        </p:nvSpPr>
        <p:spPr>
          <a:xfrm>
            <a:off x="0" y="1000663"/>
            <a:ext cx="12192000" cy="5279367"/>
          </a:xfrm>
          <a:prstGeom prst="rect">
            <a:avLst/>
          </a:prstGeom>
          <a:solidFill>
            <a:srgbClr val="596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2B178-F52C-7A05-736E-D72FD7F88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51AF58-A7E7-C9FB-4C59-87CACDA53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1499C3-0258-DF74-8F7E-DD8C6352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9D1C-19F4-4AB0-939E-0229F73B3813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4E4967-2080-FC87-474B-A5FD6D73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FDEE8A-6109-D0CC-7912-F623D7A9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65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CD3E9-F5CD-0989-79D1-BA10F8C2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54DB14-36D5-63ED-A1D2-8BA841028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D7FE2E-596D-2DBF-AD4A-4D677F55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E085-E822-4DB7-9F9B-795982619850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953207-187F-7174-36A0-AA9EF6EBE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FB9D26-3B95-810F-A85A-01FFB09B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30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8CD2E-C731-FEE2-CEC6-5FFB30FD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6643178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AA2349-EBBB-9A7F-7AB2-6A66C872C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65587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332C4A-06F5-5267-AD2F-41E9D8CD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01B85-0909-4DC0-A4B5-29EC03BAB427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87F4A3-57F9-0712-CEFF-39D846E11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D77142-7362-CFB6-2DE1-8BD3BD72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A2AD4538-B5BA-E4A2-2239-FF75BA623C3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591245" y="1112808"/>
            <a:ext cx="4520242" cy="51240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5631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AB001-13A9-844E-3889-9086AF27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16B849-52C6-F646-8FA3-D206E4EE5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775" y="1435100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7BCE51-8962-4D88-8E03-955CDC66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4297F-0C16-421B-8B69-6A7B1C3A7681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991BFC-07D9-512D-F0F8-892C1E93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2CFC69-82A1-EB78-01F5-08E5B87F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96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4027D5-0C89-95AF-941D-C501E64B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73B770-8EC2-9DFD-8643-0BE0C4D4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03206-D1B8-4409-88A9-0013B5D7DD71}" type="datetime1">
              <a:rPr lang="ru-RU" smtClean="0"/>
              <a:t>24.06.2024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803AAB-FB78-E567-A625-0CA6B515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C2931F-1442-1F48-C8E8-65F29B17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74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D63ED8C-2291-87B3-360E-C8D7AABDF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0174" y="1371600"/>
            <a:ext cx="6145213" cy="448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6DFF6-D641-65A2-438C-DFE210DF1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79538"/>
            <a:ext cx="3932237" cy="4489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850171-611A-F772-30E7-B6CD14BF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DD04-FBDE-4817-81A0-35888D99897D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AA1A6D-7A02-59A0-7D2A-5F0A0C50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3EE34D-4FDA-18D2-AEC5-F40AEC08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DE67C3B-332D-CBFB-5F84-881A5F54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998"/>
            <a:ext cx="12191999" cy="107404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968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29E91E-388D-1F45-EE5B-1B584F2BE25E}"/>
              </a:ext>
            </a:extLst>
          </p:cNvPr>
          <p:cNvSpPr/>
          <p:nvPr userDrawn="1"/>
        </p:nvSpPr>
        <p:spPr>
          <a:xfrm>
            <a:off x="0" y="-12999"/>
            <a:ext cx="12192000" cy="1074048"/>
          </a:xfrm>
          <a:prstGeom prst="rect">
            <a:avLst/>
          </a:prstGeom>
          <a:gradFill flip="none" rotWithShape="1">
            <a:gsLst>
              <a:gs pos="50000">
                <a:srgbClr val="424751"/>
              </a:gs>
              <a:gs pos="0">
                <a:srgbClr val="7079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4731171-22C8-5093-B1EE-77C63E5D2661}"/>
              </a:ext>
            </a:extLst>
          </p:cNvPr>
          <p:cNvSpPr/>
          <p:nvPr userDrawn="1"/>
        </p:nvSpPr>
        <p:spPr>
          <a:xfrm>
            <a:off x="-3" y="6278352"/>
            <a:ext cx="12192000" cy="579648"/>
          </a:xfrm>
          <a:prstGeom prst="rect">
            <a:avLst/>
          </a:prstGeom>
          <a:gradFill flip="none" rotWithShape="1">
            <a:gsLst>
              <a:gs pos="50000">
                <a:srgbClr val="424751"/>
              </a:gs>
              <a:gs pos="0">
                <a:srgbClr val="7079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C60AD3-503B-081D-30CB-DF243A213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219" y="1221776"/>
            <a:ext cx="11842630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E7C88F-35C5-8D93-42ED-0F90B65F2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99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8F2F8B0-1A53-4224-8C74-D2495D12CF68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6329BA-950F-4B64-1697-0F097719C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99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t.me/ITSMDao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355E45-8036-5497-DF2C-9361024F0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99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7B8EC47-CE14-4CE1-ACC4-25E923300C1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A46FA-0F67-24C7-091B-956D7DAA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998"/>
            <a:ext cx="12191999" cy="107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4065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rfc-editor.org/retriev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nternet_Protocol_version_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ITSMDao/69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0F76598-8D98-E73E-4FB2-D659DD857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54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Экскурс в сетевые технологии.</a:t>
            </a:r>
            <a:br>
              <a:rPr lang="ru-RU" dirty="0"/>
            </a:br>
            <a:r>
              <a:rPr lang="ru-RU" dirty="0"/>
              <a:t>Сетевой стек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16C9D-977E-9C2B-D92B-17EF2CABD48A}"/>
              </a:ext>
            </a:extLst>
          </p:cNvPr>
          <p:cNvSpPr txBox="1"/>
          <p:nvPr/>
        </p:nvSpPr>
        <p:spPr>
          <a:xfrm>
            <a:off x="5058510" y="4954996"/>
            <a:ext cx="29969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</a:rPr>
              <a:t>Artem Beresnev</a:t>
            </a:r>
            <a:endParaRPr lang="ru-RU" sz="1800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</a:rPr>
              <a:t>t.me/</a:t>
            </a:r>
            <a:r>
              <a:rPr lang="en-US" sz="1800" dirty="0" err="1">
                <a:solidFill>
                  <a:schemeClr val="bg1"/>
                </a:solidFill>
              </a:rPr>
              <a:t>ITSMDao</a:t>
            </a:r>
            <a:endParaRPr lang="ru-RU" sz="1800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</a:pPr>
            <a:endParaRPr lang="ru-RU" sz="1800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</a:rPr>
              <a:t>t.me/</a:t>
            </a:r>
            <a:r>
              <a:rPr lang="en-US" sz="1800" dirty="0" err="1">
                <a:solidFill>
                  <a:schemeClr val="bg1"/>
                </a:solidFill>
              </a:rPr>
              <a:t>ITSMDaoChat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3525B22-90BF-2ACC-9B25-C7D9496B2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52" y="5142411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23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BFA376E-4853-4DEC-A906-6976E79A2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0" y="1716344"/>
            <a:ext cx="12001088" cy="3070046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17851F-9F25-D8AB-195A-9E5C6B50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4C606A-ED9C-8105-C33B-AB944808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10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E313F48C-065C-9A7E-9183-52873C96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Инкапсуляция. Кадр канального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411050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2249424"/>
            <a:ext cx="8507288" cy="4325112"/>
          </a:xfrm>
        </p:spPr>
        <p:txBody>
          <a:bodyPr>
            <a:normAutofit/>
          </a:bodyPr>
          <a:lstStyle/>
          <a:p>
            <a:pPr lvl="0"/>
            <a:endParaRPr lang="ru-RU" dirty="0"/>
          </a:p>
          <a:p>
            <a:endParaRPr lang="ru-RU" dirty="0"/>
          </a:p>
        </p:txBody>
      </p:sp>
      <p:pic>
        <p:nvPicPr>
          <p:cNvPr id="8" name="Рисунок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B06D32A-653B-4A44-8CB7-D0C2C7D35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1" y="1445622"/>
            <a:ext cx="11945909" cy="4145933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621BD30-C822-4212-B776-A8E30619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136E4E-F847-434F-4090-D35F6A10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11</a:t>
            </a:fld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794C987-9C99-1A41-BC5B-330EEF82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Инкапсуляция. Пакет сетевого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99960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2249424"/>
            <a:ext cx="8507288" cy="4325112"/>
          </a:xfrm>
        </p:spPr>
        <p:txBody>
          <a:bodyPr>
            <a:normAutofit/>
          </a:bodyPr>
          <a:lstStyle/>
          <a:p>
            <a:pPr lvl="0"/>
            <a:endParaRPr lang="ru-RU" dirty="0"/>
          </a:p>
          <a:p>
            <a:endParaRPr lang="ru-RU" dirty="0"/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223DDD8-D79C-48A3-9C5C-EF82C6322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5" y="1251133"/>
            <a:ext cx="11460974" cy="4785655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6FFB88-5754-977C-926D-CF5B40CA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5D9E67-242F-7CF2-D93A-EDE26D62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12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40FF6482-E27B-259D-3BDA-4DC5FD2D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Инкапсуляция. Сегмент транспортного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353380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F58FD09-3B20-412A-B0AA-BDF27BEEF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04" y="1208319"/>
            <a:ext cx="10233274" cy="4696092"/>
          </a:xfrm>
        </p:spPr>
      </p:pic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0ED0FCC1-E814-7CB3-28DF-F8BBD984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B1C2AAF-BF07-A261-23C2-3B035E4B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13</a:t>
            </a:fld>
            <a:endParaRPr lang="ru-RU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0DFF4209-FA38-2EEA-5D82-16BAB6EE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998"/>
            <a:ext cx="12191999" cy="1074048"/>
          </a:xfrm>
        </p:spPr>
        <p:txBody>
          <a:bodyPr/>
          <a:lstStyle/>
          <a:p>
            <a:r>
              <a:rPr lang="ru-RU" dirty="0"/>
              <a:t>Инкапсуляция. Сообщение прикладного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151706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96561" y="1340767"/>
            <a:ext cx="11041999" cy="486844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В 1967 году (ARPA – Advanced Research </a:t>
            </a:r>
            <a:r>
              <a:rPr lang="ru-RU" dirty="0" err="1"/>
              <a:t>Projects</a:t>
            </a:r>
            <a:r>
              <a:rPr lang="ru-RU" dirty="0"/>
              <a:t> Agency) начало проекта</a:t>
            </a:r>
          </a:p>
          <a:p>
            <a:pPr>
              <a:lnSpc>
                <a:spcPct val="120000"/>
              </a:lnSpc>
            </a:pPr>
            <a:r>
              <a:rPr lang="ru-RU" dirty="0"/>
              <a:t>ARPANET – в 1972 году соединяла 30 узлов. </a:t>
            </a:r>
          </a:p>
          <a:p>
            <a:pPr>
              <a:lnSpc>
                <a:spcPct val="120000"/>
              </a:lnSpc>
            </a:pPr>
            <a:r>
              <a:rPr lang="ru-RU" dirty="0"/>
              <a:t>В рамках проекта ARPANET были разработаны и в 1980–1981 годах опубликованы основные протоколы стека  TCP/IP – IP,  TCP и  UDP.  (Модель </a:t>
            </a:r>
            <a:r>
              <a:rPr lang="en-US" dirty="0"/>
              <a:t>OSI </a:t>
            </a:r>
            <a:r>
              <a:rPr lang="ru-RU" dirty="0"/>
              <a:t>утверждена в 1984).</a:t>
            </a:r>
          </a:p>
          <a:p>
            <a:pPr>
              <a:lnSpc>
                <a:spcPct val="120000"/>
              </a:lnSpc>
            </a:pPr>
            <a:r>
              <a:rPr lang="ru-RU" dirty="0"/>
              <a:t>1 января 1983 года ARPANET перешла на новый протокол. </a:t>
            </a:r>
          </a:p>
          <a:p>
            <a:pPr>
              <a:lnSpc>
                <a:spcPct val="120000"/>
              </a:lnSpc>
            </a:pPr>
            <a:r>
              <a:rPr lang="ru-RU" dirty="0"/>
              <a:t>Реализация в операционной системе UNIX 4.2 BSD (1983) университетом Беркли.</a:t>
            </a:r>
          </a:p>
          <a:p>
            <a:pPr>
              <a:lnSpc>
                <a:spcPct val="120000"/>
              </a:lnSpc>
            </a:pPr>
            <a:r>
              <a:rPr lang="ru-RU" dirty="0"/>
              <a:t>К концу 80-х годов ARPANET стала называться Интернет  (</a:t>
            </a:r>
            <a:r>
              <a:rPr lang="ru-RU" dirty="0" err="1"/>
              <a:t>Interconnected</a:t>
            </a:r>
            <a:r>
              <a:rPr lang="ru-RU" dirty="0"/>
              <a:t> </a:t>
            </a:r>
            <a:r>
              <a:rPr lang="ru-RU" dirty="0" err="1"/>
              <a:t>networks</a:t>
            </a:r>
            <a:r>
              <a:rPr lang="ru-RU" dirty="0"/>
              <a:t> – связанные сети) и объединяла университеты и научные центры США, Канады и Европы.</a:t>
            </a:r>
          </a:p>
          <a:p>
            <a:pPr>
              <a:lnSpc>
                <a:spcPct val="120000"/>
              </a:lnSpc>
            </a:pPr>
            <a:r>
              <a:rPr lang="ru-RU" dirty="0"/>
              <a:t>1992. Появление новый сервис Интернет – WWW (World Wide Web – всемирная паутина), основанный на протоколе HTTP. </a:t>
            </a:r>
            <a:endParaRPr lang="ru-RU" sz="1400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A87FB78-9D05-1ACC-3153-206E34F0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создания</a:t>
            </a:r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FF1CC698-0703-6BF0-5032-40AF2538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CE40B600-48C5-3B43-C9B9-7C7E947D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D52A63B-B4FE-7B07-B011-F247E267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 данных по стеку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6BB18D14-1AC5-12DD-0496-1C1A34BC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84032CDF-2000-3DD1-5B90-8CD663A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15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187E6-D642-1A7C-F7DE-2CC55EDDD33C}"/>
              </a:ext>
            </a:extLst>
          </p:cNvPr>
          <p:cNvSpPr txBox="1"/>
          <p:nvPr/>
        </p:nvSpPr>
        <p:spPr>
          <a:xfrm>
            <a:off x="4513082" y="1079074"/>
            <a:ext cx="2547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/>
              <a:t>Классический вариант, как в учебниках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3AD1473-EF0C-AF8F-8FE5-5FF2FE4F4784}"/>
              </a:ext>
            </a:extLst>
          </p:cNvPr>
          <p:cNvSpPr/>
          <p:nvPr/>
        </p:nvSpPr>
        <p:spPr>
          <a:xfrm>
            <a:off x="4019155" y="1720904"/>
            <a:ext cx="3318235" cy="43188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Прикладные протоколы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0873630-055F-1CB0-7400-02246241A327}"/>
              </a:ext>
            </a:extLst>
          </p:cNvPr>
          <p:cNvSpPr/>
          <p:nvPr/>
        </p:nvSpPr>
        <p:spPr>
          <a:xfrm>
            <a:off x="3543298" y="3049913"/>
            <a:ext cx="2069969" cy="3651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  <a:endParaRPr lang="ru-RU" dirty="0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7F532A63-5A3D-4F1F-3D18-E4E5FDF5129B}"/>
              </a:ext>
            </a:extLst>
          </p:cNvPr>
          <p:cNvSpPr/>
          <p:nvPr/>
        </p:nvSpPr>
        <p:spPr>
          <a:xfrm>
            <a:off x="5958721" y="3063875"/>
            <a:ext cx="2069969" cy="3651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</a:t>
            </a:r>
            <a:endParaRPr lang="ru-RU" dirty="0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02872D0E-F98B-36F4-BEBA-ADA7D1100604}"/>
              </a:ext>
            </a:extLst>
          </p:cNvPr>
          <p:cNvSpPr/>
          <p:nvPr/>
        </p:nvSpPr>
        <p:spPr>
          <a:xfrm>
            <a:off x="3543298" y="4095214"/>
            <a:ext cx="4114799" cy="3651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  <a:endParaRPr lang="ru-RU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AA9A3665-BD9C-5FFE-F653-683080EE4664}"/>
              </a:ext>
            </a:extLst>
          </p:cNvPr>
          <p:cNvSpPr/>
          <p:nvPr/>
        </p:nvSpPr>
        <p:spPr>
          <a:xfrm>
            <a:off x="4428044" y="4968162"/>
            <a:ext cx="2909346" cy="3651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Сетевые интерфейсы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8F0A1F-ADA2-BF0D-24B9-F8ACA300089E}"/>
              </a:ext>
            </a:extLst>
          </p:cNvPr>
          <p:cNvSpPr txBox="1"/>
          <p:nvPr/>
        </p:nvSpPr>
        <p:spPr>
          <a:xfrm>
            <a:off x="5398219" y="5824178"/>
            <a:ext cx="119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сеть</a:t>
            </a:r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3CE449C0-26E2-C81A-E1AF-3054594B6012}"/>
              </a:ext>
            </a:extLst>
          </p:cNvPr>
          <p:cNvCxnSpPr>
            <a:cxnSpLocks/>
          </p:cNvCxnSpPr>
          <p:nvPr/>
        </p:nvCxnSpPr>
        <p:spPr>
          <a:xfrm>
            <a:off x="5069068" y="2152787"/>
            <a:ext cx="0" cy="897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5B217D03-A3AF-595A-5E43-62B1F146E976}"/>
              </a:ext>
            </a:extLst>
          </p:cNvPr>
          <p:cNvCxnSpPr>
            <a:cxnSpLocks/>
          </p:cNvCxnSpPr>
          <p:nvPr/>
        </p:nvCxnSpPr>
        <p:spPr>
          <a:xfrm>
            <a:off x="4578282" y="3429000"/>
            <a:ext cx="1" cy="666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08" name="Прямая со стрелкой 17407">
            <a:extLst>
              <a:ext uri="{FF2B5EF4-FFF2-40B4-BE49-F238E27FC236}">
                <a16:creationId xmlns:a16="http://schemas.microsoft.com/office/drawing/2014/main" id="{0ED3E24D-95E6-AADF-9F69-541CB18C381C}"/>
              </a:ext>
            </a:extLst>
          </p:cNvPr>
          <p:cNvCxnSpPr>
            <a:cxnSpLocks/>
          </p:cNvCxnSpPr>
          <p:nvPr/>
        </p:nvCxnSpPr>
        <p:spPr>
          <a:xfrm>
            <a:off x="6392400" y="2154615"/>
            <a:ext cx="2311" cy="925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12" name="Прямая со стрелкой 17411">
            <a:extLst>
              <a:ext uri="{FF2B5EF4-FFF2-40B4-BE49-F238E27FC236}">
                <a16:creationId xmlns:a16="http://schemas.microsoft.com/office/drawing/2014/main" id="{F04864B2-9C8C-3E90-4338-906A9E0DB70A}"/>
              </a:ext>
            </a:extLst>
          </p:cNvPr>
          <p:cNvCxnSpPr>
            <a:cxnSpLocks/>
          </p:cNvCxnSpPr>
          <p:nvPr/>
        </p:nvCxnSpPr>
        <p:spPr>
          <a:xfrm>
            <a:off x="7183073" y="3429000"/>
            <a:ext cx="0" cy="690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14" name="Прямая со стрелкой 17413">
            <a:extLst>
              <a:ext uri="{FF2B5EF4-FFF2-40B4-BE49-F238E27FC236}">
                <a16:creationId xmlns:a16="http://schemas.microsoft.com/office/drawing/2014/main" id="{786C53CF-53CA-1F60-584C-47973757E064}"/>
              </a:ext>
            </a:extLst>
          </p:cNvPr>
          <p:cNvCxnSpPr>
            <a:cxnSpLocks/>
          </p:cNvCxnSpPr>
          <p:nvPr/>
        </p:nvCxnSpPr>
        <p:spPr>
          <a:xfrm>
            <a:off x="5783229" y="4460339"/>
            <a:ext cx="0" cy="4908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15" name="Прямая со стрелкой 17414">
            <a:extLst>
              <a:ext uri="{FF2B5EF4-FFF2-40B4-BE49-F238E27FC236}">
                <a16:creationId xmlns:a16="http://schemas.microsoft.com/office/drawing/2014/main" id="{BE57D1E4-610E-D915-902B-3D82FD717BA8}"/>
              </a:ext>
            </a:extLst>
          </p:cNvPr>
          <p:cNvCxnSpPr>
            <a:cxnSpLocks/>
          </p:cNvCxnSpPr>
          <p:nvPr/>
        </p:nvCxnSpPr>
        <p:spPr>
          <a:xfrm>
            <a:off x="5808529" y="5333287"/>
            <a:ext cx="0" cy="4908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23" name="TextBox 17422">
            <a:extLst>
              <a:ext uri="{FF2B5EF4-FFF2-40B4-BE49-F238E27FC236}">
                <a16:creationId xmlns:a16="http://schemas.microsoft.com/office/drawing/2014/main" id="{3867AB9B-D9FA-4072-2207-2AF8E79DFC45}"/>
              </a:ext>
            </a:extLst>
          </p:cNvPr>
          <p:cNvSpPr txBox="1"/>
          <p:nvPr/>
        </p:nvSpPr>
        <p:spPr>
          <a:xfrm>
            <a:off x="7494355" y="1635463"/>
            <a:ext cx="254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/>
              <a:t>Символьный поток</a:t>
            </a:r>
          </a:p>
        </p:txBody>
      </p:sp>
      <p:sp>
        <p:nvSpPr>
          <p:cNvPr id="17424" name="TextBox 17423">
            <a:extLst>
              <a:ext uri="{FF2B5EF4-FFF2-40B4-BE49-F238E27FC236}">
                <a16:creationId xmlns:a16="http://schemas.microsoft.com/office/drawing/2014/main" id="{C2EBEB29-92BD-09DF-A86A-5952063577AF}"/>
              </a:ext>
            </a:extLst>
          </p:cNvPr>
          <p:cNvSpPr txBox="1"/>
          <p:nvPr/>
        </p:nvSpPr>
        <p:spPr>
          <a:xfrm>
            <a:off x="8028690" y="3033064"/>
            <a:ext cx="254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/>
              <a:t>Дейтаграмма</a:t>
            </a:r>
          </a:p>
        </p:txBody>
      </p:sp>
      <p:sp>
        <p:nvSpPr>
          <p:cNvPr id="17425" name="TextBox 17424">
            <a:extLst>
              <a:ext uri="{FF2B5EF4-FFF2-40B4-BE49-F238E27FC236}">
                <a16:creationId xmlns:a16="http://schemas.microsoft.com/office/drawing/2014/main" id="{B2E70D7C-0854-E345-AA92-6DCA0C0C1F53}"/>
              </a:ext>
            </a:extLst>
          </p:cNvPr>
          <p:cNvSpPr txBox="1"/>
          <p:nvPr/>
        </p:nvSpPr>
        <p:spPr>
          <a:xfrm>
            <a:off x="1268614" y="3063875"/>
            <a:ext cx="254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/>
              <a:t>Сегмент</a:t>
            </a:r>
          </a:p>
        </p:txBody>
      </p:sp>
      <p:sp>
        <p:nvSpPr>
          <p:cNvPr id="17426" name="TextBox 17425">
            <a:extLst>
              <a:ext uri="{FF2B5EF4-FFF2-40B4-BE49-F238E27FC236}">
                <a16:creationId xmlns:a16="http://schemas.microsoft.com/office/drawing/2014/main" id="{00265253-80D5-A041-19C4-F32D7E645CB2}"/>
              </a:ext>
            </a:extLst>
          </p:cNvPr>
          <p:cNvSpPr txBox="1"/>
          <p:nvPr/>
        </p:nvSpPr>
        <p:spPr>
          <a:xfrm>
            <a:off x="1268614" y="4091007"/>
            <a:ext cx="254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/>
              <a:t>Пакет-дейтаграмма</a:t>
            </a:r>
          </a:p>
        </p:txBody>
      </p:sp>
      <p:sp>
        <p:nvSpPr>
          <p:cNvPr id="17427" name="TextBox 17426">
            <a:extLst>
              <a:ext uri="{FF2B5EF4-FFF2-40B4-BE49-F238E27FC236}">
                <a16:creationId xmlns:a16="http://schemas.microsoft.com/office/drawing/2014/main" id="{44C91151-3F3A-3C74-424F-06210D4CDF0D}"/>
              </a:ext>
            </a:extLst>
          </p:cNvPr>
          <p:cNvSpPr txBox="1"/>
          <p:nvPr/>
        </p:nvSpPr>
        <p:spPr>
          <a:xfrm>
            <a:off x="2477577" y="4976741"/>
            <a:ext cx="254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/>
              <a:t>Кадр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D52A63B-B4FE-7B07-B011-F247E267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 данных по стеку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6BB18D14-1AC5-12DD-0496-1C1A34BC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84032CDF-2000-3DD1-5B90-8CD663A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16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187E6-D642-1A7C-F7DE-2CC55EDDD33C}"/>
              </a:ext>
            </a:extLst>
          </p:cNvPr>
          <p:cNvSpPr txBox="1"/>
          <p:nvPr/>
        </p:nvSpPr>
        <p:spPr>
          <a:xfrm>
            <a:off x="1382598" y="1076099"/>
            <a:ext cx="8599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/>
              <a:t>Уже ближе к реальности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F5829EC-5F6C-1603-9FA1-0F36202ABD52}"/>
              </a:ext>
            </a:extLst>
          </p:cNvPr>
          <p:cNvSpPr/>
          <p:nvPr/>
        </p:nvSpPr>
        <p:spPr>
          <a:xfrm>
            <a:off x="4114210" y="1621523"/>
            <a:ext cx="3318235" cy="43188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Прикладные протоколы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A6A0A7-4CF4-E8C4-5815-BD64CEBF9025}"/>
              </a:ext>
            </a:extLst>
          </p:cNvPr>
          <p:cNvSpPr/>
          <p:nvPr/>
        </p:nvSpPr>
        <p:spPr>
          <a:xfrm>
            <a:off x="3638353" y="2950532"/>
            <a:ext cx="2069969" cy="3651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5ED0325-27F9-E88B-E745-7BE16EB3ABB0}"/>
              </a:ext>
            </a:extLst>
          </p:cNvPr>
          <p:cNvSpPr/>
          <p:nvPr/>
        </p:nvSpPr>
        <p:spPr>
          <a:xfrm>
            <a:off x="6053776" y="2964494"/>
            <a:ext cx="2069969" cy="3651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46150F-9AEB-8D1B-04C1-2C3FE7B1F4DD}"/>
              </a:ext>
            </a:extLst>
          </p:cNvPr>
          <p:cNvSpPr/>
          <p:nvPr/>
        </p:nvSpPr>
        <p:spPr>
          <a:xfrm>
            <a:off x="3638353" y="3995833"/>
            <a:ext cx="2069969" cy="3651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IPv4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04FAAD5-63DB-39EE-4BC9-669FD392288E}"/>
              </a:ext>
            </a:extLst>
          </p:cNvPr>
          <p:cNvSpPr/>
          <p:nvPr/>
        </p:nvSpPr>
        <p:spPr>
          <a:xfrm>
            <a:off x="6083431" y="4020251"/>
            <a:ext cx="2069969" cy="3651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IPv6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B06CF75-6337-46E2-C4C3-69CCE4184592}"/>
              </a:ext>
            </a:extLst>
          </p:cNvPr>
          <p:cNvSpPr/>
          <p:nvPr/>
        </p:nvSpPr>
        <p:spPr>
          <a:xfrm>
            <a:off x="4523099" y="4868781"/>
            <a:ext cx="2909346" cy="3651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Сетевые интерфейсы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33D443-3DB9-3B9D-727D-019954A1EAEB}"/>
              </a:ext>
            </a:extLst>
          </p:cNvPr>
          <p:cNvSpPr txBox="1"/>
          <p:nvPr/>
        </p:nvSpPr>
        <p:spPr>
          <a:xfrm>
            <a:off x="5493274" y="5724797"/>
            <a:ext cx="119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 сеть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E29BDA4-78B3-6B50-80C1-22E14972DC68}"/>
              </a:ext>
            </a:extLst>
          </p:cNvPr>
          <p:cNvSpPr/>
          <p:nvPr/>
        </p:nvSpPr>
        <p:spPr>
          <a:xfrm>
            <a:off x="6686943" y="2348125"/>
            <a:ext cx="1436802" cy="3651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E82DB7E-3E8B-3999-98B5-296FF3A67102}"/>
              </a:ext>
            </a:extLst>
          </p:cNvPr>
          <p:cNvSpPr/>
          <p:nvPr/>
        </p:nvSpPr>
        <p:spPr>
          <a:xfrm>
            <a:off x="3638353" y="2396684"/>
            <a:ext cx="1436802" cy="3651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SSL\TLS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163C9E6-74E7-BB70-39BD-74569B522A57}"/>
              </a:ext>
            </a:extLst>
          </p:cNvPr>
          <p:cNvCxnSpPr/>
          <p:nvPr/>
        </p:nvCxnSpPr>
        <p:spPr>
          <a:xfrm flipH="1">
            <a:off x="4523099" y="2053406"/>
            <a:ext cx="232135" cy="2947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FA4F469-5318-CF04-64C1-5F419D35172B}"/>
              </a:ext>
            </a:extLst>
          </p:cNvPr>
          <p:cNvCxnSpPr>
            <a:cxnSpLocks/>
          </p:cNvCxnSpPr>
          <p:nvPr/>
        </p:nvCxnSpPr>
        <p:spPr>
          <a:xfrm flipH="1">
            <a:off x="5164123" y="2075005"/>
            <a:ext cx="383355" cy="8755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77F0103-1508-9D45-6639-E8F29976261B}"/>
              </a:ext>
            </a:extLst>
          </p:cNvPr>
          <p:cNvCxnSpPr>
            <a:cxnSpLocks/>
          </p:cNvCxnSpPr>
          <p:nvPr/>
        </p:nvCxnSpPr>
        <p:spPr>
          <a:xfrm>
            <a:off x="4517306" y="2772944"/>
            <a:ext cx="0" cy="191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037A895-8286-6481-6D27-C8E8EF162EA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673337" y="3329619"/>
            <a:ext cx="1" cy="666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480B96A-0AC2-4264-CD9B-0FA82E1D83D9}"/>
              </a:ext>
            </a:extLst>
          </p:cNvPr>
          <p:cNvCxnSpPr>
            <a:cxnSpLocks/>
          </p:cNvCxnSpPr>
          <p:nvPr/>
        </p:nvCxnSpPr>
        <p:spPr>
          <a:xfrm>
            <a:off x="5164122" y="3302716"/>
            <a:ext cx="1234418" cy="7175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938A7919-19B8-8D60-9276-B877D6A910C0}"/>
              </a:ext>
            </a:extLst>
          </p:cNvPr>
          <p:cNvCxnSpPr>
            <a:cxnSpLocks/>
          </p:cNvCxnSpPr>
          <p:nvPr/>
        </p:nvCxnSpPr>
        <p:spPr>
          <a:xfrm>
            <a:off x="5042946" y="4357331"/>
            <a:ext cx="348793" cy="5189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85FCD20-6496-21C8-985B-FE4C5AE8C2F0}"/>
              </a:ext>
            </a:extLst>
          </p:cNvPr>
          <p:cNvCxnSpPr>
            <a:cxnSpLocks/>
          </p:cNvCxnSpPr>
          <p:nvPr/>
        </p:nvCxnSpPr>
        <p:spPr>
          <a:xfrm>
            <a:off x="6214620" y="2057922"/>
            <a:ext cx="275146" cy="9229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DE043D45-1CA0-05F4-F516-A57757CFAFEF}"/>
              </a:ext>
            </a:extLst>
          </p:cNvPr>
          <p:cNvCxnSpPr>
            <a:cxnSpLocks/>
          </p:cNvCxnSpPr>
          <p:nvPr/>
        </p:nvCxnSpPr>
        <p:spPr>
          <a:xfrm>
            <a:off x="7030135" y="2047468"/>
            <a:ext cx="126773" cy="3006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6122DF6-E449-0BF2-F989-327FA6E00521}"/>
              </a:ext>
            </a:extLst>
          </p:cNvPr>
          <p:cNvCxnSpPr>
            <a:cxnSpLocks/>
          </p:cNvCxnSpPr>
          <p:nvPr/>
        </p:nvCxnSpPr>
        <p:spPr>
          <a:xfrm>
            <a:off x="7268899" y="2713250"/>
            <a:ext cx="0" cy="2467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6F4AB577-47DD-E977-3063-D2D8875DB60A}"/>
              </a:ext>
            </a:extLst>
          </p:cNvPr>
          <p:cNvCxnSpPr>
            <a:cxnSpLocks/>
          </p:cNvCxnSpPr>
          <p:nvPr/>
        </p:nvCxnSpPr>
        <p:spPr>
          <a:xfrm>
            <a:off x="7278128" y="3329619"/>
            <a:ext cx="0" cy="690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A112C6C4-261A-7BB8-9D40-0A6E9F151E83}"/>
              </a:ext>
            </a:extLst>
          </p:cNvPr>
          <p:cNvCxnSpPr>
            <a:cxnSpLocks/>
          </p:cNvCxnSpPr>
          <p:nvPr/>
        </p:nvCxnSpPr>
        <p:spPr>
          <a:xfrm flipH="1">
            <a:off x="5315343" y="3329619"/>
            <a:ext cx="1500674" cy="690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92D0776-268C-EF9F-787C-0485E2D712DA}"/>
              </a:ext>
            </a:extLst>
          </p:cNvPr>
          <p:cNvCxnSpPr>
            <a:cxnSpLocks/>
          </p:cNvCxnSpPr>
          <p:nvPr/>
        </p:nvCxnSpPr>
        <p:spPr>
          <a:xfrm flipH="1">
            <a:off x="6816017" y="4385376"/>
            <a:ext cx="272033" cy="4908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E27A8C36-2DAB-C36E-4650-5A378CB96612}"/>
              </a:ext>
            </a:extLst>
          </p:cNvPr>
          <p:cNvCxnSpPr>
            <a:cxnSpLocks/>
          </p:cNvCxnSpPr>
          <p:nvPr/>
        </p:nvCxnSpPr>
        <p:spPr>
          <a:xfrm>
            <a:off x="5903584" y="5233906"/>
            <a:ext cx="0" cy="4908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73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AC42A7-CF3F-4A1F-94B3-FA3F5B4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Надежная и ненадежная доставка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0887CA-FCC5-468E-8EFD-72F3D1DC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406" y="1663337"/>
            <a:ext cx="9257211" cy="4018860"/>
          </a:xfrm>
        </p:spPr>
        <p:txBody>
          <a:bodyPr>
            <a:normAutofit/>
          </a:bodyPr>
          <a:lstStyle/>
          <a:p>
            <a:r>
              <a:rPr lang="ru-RU" sz="4000" dirty="0" err="1"/>
              <a:t>Дейтаграммная</a:t>
            </a:r>
            <a:r>
              <a:rPr lang="ru-RU" sz="4000" dirty="0"/>
              <a:t> передача</a:t>
            </a:r>
          </a:p>
          <a:p>
            <a:pPr lvl="1"/>
            <a:r>
              <a:rPr lang="en-US" sz="3600" dirty="0"/>
              <a:t>IP, UDP</a:t>
            </a:r>
          </a:p>
          <a:p>
            <a:r>
              <a:rPr lang="ru-RU" sz="4000" dirty="0"/>
              <a:t>Передача с установкой соединений</a:t>
            </a:r>
          </a:p>
          <a:p>
            <a:pPr lvl="1"/>
            <a:r>
              <a:rPr lang="en-US" sz="3600" dirty="0"/>
              <a:t>TCP</a:t>
            </a:r>
          </a:p>
          <a:p>
            <a:pPr lvl="1"/>
            <a:r>
              <a:rPr lang="en-US" sz="3600" dirty="0"/>
              <a:t>QUIC + UDP</a:t>
            </a:r>
            <a:endParaRPr lang="ru-RU" sz="3600" dirty="0"/>
          </a:p>
          <a:p>
            <a:endParaRPr lang="ru-RU" sz="4000" dirty="0"/>
          </a:p>
        </p:txBody>
      </p:sp>
      <p:sp>
        <p:nvSpPr>
          <p:cNvPr id="4" name="Нижний колонтитул 2">
            <a:extLst>
              <a:ext uri="{FF2B5EF4-FFF2-40B4-BE49-F238E27FC236}">
                <a16:creationId xmlns:a16="http://schemas.microsoft.com/office/drawing/2014/main" id="{FC170894-0DA6-B551-C01F-051B8027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EB6644BD-7944-28E1-931D-33971750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201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278E834-77BC-E5E7-08B0-AEA4D61C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6643178" cy="2852737"/>
          </a:xfrm>
        </p:spPr>
        <p:txBody>
          <a:bodyPr>
            <a:normAutofit/>
          </a:bodyPr>
          <a:lstStyle/>
          <a:p>
            <a:r>
              <a:rPr lang="ru-RU" dirty="0"/>
              <a:t>Организация развития </a:t>
            </a:r>
            <a:r>
              <a:rPr lang="en-US" dirty="0"/>
              <a:t>TCP\IP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26EADEC-5126-8965-FEB7-25EB16A38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655878" cy="1500187"/>
          </a:xfrm>
        </p:spPr>
        <p:txBody>
          <a:bodyPr/>
          <a:lstStyle/>
          <a:p>
            <a:r>
              <a:rPr lang="ru-RU" dirty="0"/>
              <a:t>Кто ведет разработку? Кто координирует? Где первоисточники?</a:t>
            </a:r>
            <a:endParaRPr lang="en-US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1D08C5A-479C-3F6B-4175-91540C4C5B1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6" t="1331" r="32043" b="2881"/>
          <a:stretch/>
        </p:blipFill>
        <p:spPr>
          <a:xfrm>
            <a:off x="8686801" y="1076325"/>
            <a:ext cx="3505200" cy="5172075"/>
          </a:xfr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6F259E-3608-8F7A-B264-D51A2E77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2F68FD-9230-8E2A-05BA-F885C9C2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50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AC42A7-CF3F-4A1F-94B3-FA3F5B4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 (Request for Comments)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0887CA-FCC5-468E-8EFD-72F3D1DC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9" y="1274028"/>
            <a:ext cx="7741408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RFC - </a:t>
            </a:r>
            <a:r>
              <a:rPr lang="ru-RU" dirty="0"/>
              <a:t>документ из серии пронумерованных информационных документов Интернета, содержащих технические спецификации и стандарты</a:t>
            </a:r>
          </a:p>
          <a:p>
            <a:r>
              <a:rPr lang="ru-RU" dirty="0"/>
              <a:t>Публикацией документов RFC занимается IETF под эгидой открытой организации Общество Интернета (англ. 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Society</a:t>
            </a:r>
            <a:r>
              <a:rPr lang="ru-RU" dirty="0"/>
              <a:t>, ISOC). Правами на RFC обладает именно Общество Интернета.</a:t>
            </a:r>
            <a:endParaRPr lang="en-US" dirty="0"/>
          </a:p>
          <a:p>
            <a:r>
              <a:rPr lang="ru-RU" dirty="0"/>
              <a:t>Очерк истории RFC за 50 лет с 1969 по 2019 гг. представлен в RFC 8700</a:t>
            </a:r>
          </a:p>
          <a:p>
            <a:r>
              <a:rPr lang="en-US" dirty="0">
                <a:hlinkClick r:id="rId2"/>
              </a:rPr>
              <a:t>https://www.rfc-editor.org/retrieve/</a:t>
            </a:r>
            <a:endParaRPr lang="ru-RU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3E5F40-2F7E-BA18-712C-8BB5B38BD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2" r="34286" b="3488"/>
          <a:stretch/>
        </p:blipFill>
        <p:spPr bwMode="auto">
          <a:xfrm>
            <a:off x="7722973" y="1186535"/>
            <a:ext cx="4374292" cy="489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EEAE2D24-19EC-D6FF-80EA-B8BA878B0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1291E8B4-FCED-FC7C-0F15-90C39E9B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48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одержимое 6"/>
          <p:cNvSpPr>
            <a:spLocks noGrp="1"/>
          </p:cNvSpPr>
          <p:nvPr>
            <p:ph idx="1"/>
          </p:nvPr>
        </p:nvSpPr>
        <p:spPr>
          <a:xfrm>
            <a:off x="357778" y="1790576"/>
            <a:ext cx="7260045" cy="3880773"/>
          </a:xfrm>
        </p:spPr>
        <p:txBody>
          <a:bodyPr>
            <a:normAutofit/>
          </a:bodyPr>
          <a:lstStyle/>
          <a:p>
            <a:r>
              <a:rPr lang="ru-RU" dirty="0"/>
              <a:t>Преподаватель с 20 летним опытом, руководитель ОП</a:t>
            </a:r>
          </a:p>
          <a:p>
            <a:r>
              <a:rPr lang="ru-RU" dirty="0"/>
              <a:t>Победитель конкурса «Лучший преподаватель ИТМО» 2021 и 2022 года</a:t>
            </a:r>
          </a:p>
          <a:p>
            <a:r>
              <a:rPr lang="ru-RU" dirty="0"/>
              <a:t>Действующий </a:t>
            </a:r>
            <a:r>
              <a:rPr lang="en-US" dirty="0"/>
              <a:t>IT-</a:t>
            </a:r>
            <a:r>
              <a:rPr lang="ru-RU" dirty="0"/>
              <a:t>инженер</a:t>
            </a:r>
          </a:p>
          <a:p>
            <a:r>
              <a:rPr lang="ru-RU" dirty="0"/>
              <a:t>Действующий руководитель </a:t>
            </a:r>
            <a:r>
              <a:rPr lang="en-US" dirty="0"/>
              <a:t>IT-</a:t>
            </a:r>
            <a:r>
              <a:rPr lang="ru-RU" dirty="0"/>
              <a:t>проектов</a:t>
            </a:r>
          </a:p>
          <a:p>
            <a:r>
              <a:rPr lang="ru-RU" dirty="0"/>
              <a:t>Автор более 20 научных публикаций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Заголовок 5">
            <a:extLst>
              <a:ext uri="{FF2B5EF4-FFF2-40B4-BE49-F238E27FC236}">
                <a16:creationId xmlns:a16="http://schemas.microsoft.com/office/drawing/2014/main" id="{1EF8C86F-806B-4B16-E357-B9E483E5CC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62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Кто я?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A846A3-8B52-36AF-E5CC-3486CD8C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AC8BC1-5F80-2E08-5AD5-4242BC28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2</a:t>
            </a:fld>
            <a:endParaRPr lang="ru-RU"/>
          </a:p>
        </p:txBody>
      </p:sp>
      <p:pic>
        <p:nvPicPr>
          <p:cNvPr id="7" name="Рисунок 6" descr="Изображение выглядит как текст, стол, внутренний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7242FB86-BEEE-C815-A9F9-62063EBB7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5" r="4939"/>
          <a:stretch/>
        </p:blipFill>
        <p:spPr>
          <a:xfrm>
            <a:off x="7975600" y="0"/>
            <a:ext cx="4216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278E834-77BC-E5E7-08B0-AEA4D61C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6643178" cy="2852737"/>
          </a:xfrm>
        </p:spPr>
        <p:txBody>
          <a:bodyPr/>
          <a:lstStyle/>
          <a:p>
            <a:r>
              <a:rPr lang="ru-RU" dirty="0"/>
              <a:t>Адресация в стеке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26EADEC-5126-8965-FEB7-25EB16A38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655878" cy="1500187"/>
          </a:xfrm>
        </p:spPr>
        <p:txBody>
          <a:bodyPr>
            <a:normAutofit/>
          </a:bodyPr>
          <a:lstStyle/>
          <a:p>
            <a:r>
              <a:rPr lang="ru-RU" dirty="0"/>
              <a:t>Адреса есть на каждом уровне модели. Хосты адресуются на канальном и на сетевом уровне. Зачем?</a:t>
            </a:r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6F259E-3608-8F7A-B264-D51A2E77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2F68FD-9230-8E2A-05BA-F885C9C2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20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E1D666-E7F2-5A9F-B28C-D4A37D1A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274" y="1097480"/>
            <a:ext cx="3603213" cy="51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7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ADA3D976-8ADD-4BBB-972E-8E58CBA3C8B3}"/>
              </a:ext>
            </a:extLst>
          </p:cNvPr>
          <p:cNvGraphicFramePr>
            <a:graphicFrameLocks noGrp="1"/>
          </p:cNvGraphicFramePr>
          <p:nvPr/>
        </p:nvGraphicFramePr>
        <p:xfrm>
          <a:off x="1265882" y="1967699"/>
          <a:ext cx="9231183" cy="26619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200188">
                  <a:extLst>
                    <a:ext uri="{9D8B030D-6E8A-4147-A177-3AD203B41FA5}">
                      <a16:colId xmlns:a16="http://schemas.microsoft.com/office/drawing/2014/main" val="3054809632"/>
                    </a:ext>
                  </a:extLst>
                </a:gridCol>
                <a:gridCol w="3354860">
                  <a:extLst>
                    <a:ext uri="{9D8B030D-6E8A-4147-A177-3AD203B41FA5}">
                      <a16:colId xmlns:a16="http://schemas.microsoft.com/office/drawing/2014/main" val="1312477405"/>
                    </a:ext>
                  </a:extLst>
                </a:gridCol>
                <a:gridCol w="3676135">
                  <a:extLst>
                    <a:ext uri="{9D8B030D-6E8A-4147-A177-3AD203B41FA5}">
                      <a16:colId xmlns:a16="http://schemas.microsoft.com/office/drawing/2014/main" val="3951658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Уровень стека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Адрес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Пример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42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Прикладной уровень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DNS, X.500, WINS</a:t>
                      </a:r>
                      <a:b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ru-RU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условно</a:t>
                      </a:r>
                      <a:endParaRPr lang="ru-RU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www.ifmo.ru</a:t>
                      </a:r>
                      <a:endParaRPr lang="ru-RU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43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Транспортный уровень </a:t>
                      </a:r>
                      <a:endParaRPr lang="ru-RU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Номер порта </a:t>
                      </a: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TCP </a:t>
                      </a:r>
                      <a:r>
                        <a:rPr lang="ru-RU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или </a:t>
                      </a: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UDP</a:t>
                      </a:r>
                      <a:endParaRPr lang="ru-RU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Сетевой уровень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endParaRPr lang="ru-RU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Ip </a:t>
                      </a:r>
                      <a:r>
                        <a:rPr lang="ru-RU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адрес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192.168.0.103</a:t>
                      </a:r>
                    </a:p>
                    <a:p>
                      <a:r>
                        <a:rPr lang="ru-RU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fe80::59e1:d46b:1bb:5169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94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Канальный уровень </a:t>
                      </a:r>
                      <a:endParaRPr lang="ru-RU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Media Access Control</a:t>
                      </a:r>
                      <a:r>
                        <a:rPr lang="ru-RU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(</a:t>
                      </a:r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MAC</a:t>
                      </a:r>
                      <a:r>
                        <a:rPr lang="ru-RU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BC:EE:7B:5B:E5:E5</a:t>
                      </a:r>
                      <a:endParaRPr lang="ru-RU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89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555350-B447-43B7-B259-95C5DF52DCD9}"/>
              </a:ext>
            </a:extLst>
          </p:cNvPr>
          <p:cNvSpPr txBox="1"/>
          <p:nvPr/>
        </p:nvSpPr>
        <p:spPr>
          <a:xfrm>
            <a:off x="1265882" y="5013048"/>
            <a:ext cx="825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Синтетические адреса: </a:t>
            </a:r>
            <a:r>
              <a:rPr lang="en-US" sz="2800" dirty="0"/>
              <a:t>URL</a:t>
            </a:r>
            <a:r>
              <a:rPr lang="ru-RU" sz="2800" dirty="0"/>
              <a:t>, </a:t>
            </a:r>
            <a:r>
              <a:rPr lang="en-US" sz="2800" dirty="0"/>
              <a:t>socket (</a:t>
            </a:r>
            <a:r>
              <a:rPr lang="en-US" sz="2800" dirty="0" err="1"/>
              <a:t>ip:port</a:t>
            </a:r>
            <a:r>
              <a:rPr lang="en-US" sz="2800" dirty="0"/>
              <a:t>) </a:t>
            </a:r>
            <a:endParaRPr lang="ru-RU" sz="28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069F88D-4DBE-B1E0-0FE7-8CEA0F77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Адресация на разных уровнях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68CD944D-20AE-D962-1457-2C94994C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2782F98C-5E92-0EB2-4B43-5DF7DD96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21</a:t>
            </a:fld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278E834-77BC-E5E7-08B0-AEA4D61C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7308850" cy="2852737"/>
          </a:xfrm>
        </p:spPr>
        <p:txBody>
          <a:bodyPr>
            <a:normAutofit/>
          </a:bodyPr>
          <a:lstStyle/>
          <a:p>
            <a:r>
              <a:rPr lang="ru-RU" dirty="0"/>
              <a:t>Структура адреса </a:t>
            </a:r>
            <a:r>
              <a:rPr lang="en-US" dirty="0"/>
              <a:t>IPv4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1D08C5A-479C-3F6B-4175-91540C4C5B1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6" t="1331" r="32043" b="2881"/>
          <a:stretch/>
        </p:blipFill>
        <p:spPr>
          <a:xfrm>
            <a:off x="8686801" y="1076325"/>
            <a:ext cx="3505200" cy="5172075"/>
          </a:xfr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6F259E-3608-8F7A-B264-D51A2E77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2F68FD-9230-8E2A-05BA-F885C9C2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965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31" y="144055"/>
            <a:ext cx="8229600" cy="720080"/>
          </a:xfrm>
        </p:spPr>
        <p:txBody>
          <a:bodyPr>
            <a:normAutofit/>
          </a:bodyPr>
          <a:lstStyle/>
          <a:p>
            <a:r>
              <a:rPr lang="ru-RU" dirty="0"/>
              <a:t>Структура </a:t>
            </a:r>
            <a:r>
              <a:rPr lang="en-US" dirty="0"/>
              <a:t>IP </a:t>
            </a:r>
            <a:r>
              <a:rPr lang="ru-RU" dirty="0"/>
              <a:t>адреса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178630" y="2573059"/>
            <a:ext cx="5573486" cy="72008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ru-RU" sz="3600" b="1" dirty="0"/>
              <a:t>Адрес СЕТИ – Адрес Узла</a:t>
            </a:r>
            <a:endParaRPr lang="ru-RU" sz="3600" dirty="0"/>
          </a:p>
          <a:p>
            <a:pPr marL="0" indent="0" algn="just">
              <a:spcBef>
                <a:spcPts val="0"/>
              </a:spcBef>
              <a:buNone/>
            </a:pPr>
            <a:endParaRPr lang="ru-RU" sz="3600" dirty="0"/>
          </a:p>
          <a:p>
            <a:pPr marL="0" indent="0" algn="just">
              <a:spcBef>
                <a:spcPts val="0"/>
              </a:spcBef>
              <a:buNone/>
            </a:pPr>
            <a:endParaRPr lang="ru-RU" sz="3600" dirty="0"/>
          </a:p>
        </p:txBody>
      </p:sp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CC5AE4C3-F401-DC6D-7EF0-9F9CFF58FACE}"/>
              </a:ext>
            </a:extLst>
          </p:cNvPr>
          <p:cNvSpPr/>
          <p:nvPr/>
        </p:nvSpPr>
        <p:spPr>
          <a:xfrm rot="1740350">
            <a:off x="3683726" y="3361509"/>
            <a:ext cx="313508" cy="84473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06854FAF-D4CE-6889-B628-BA537420CEDD}"/>
              </a:ext>
            </a:extLst>
          </p:cNvPr>
          <p:cNvSpPr/>
          <p:nvPr/>
        </p:nvSpPr>
        <p:spPr>
          <a:xfrm rot="19859650" flipH="1">
            <a:off x="6910253" y="3316172"/>
            <a:ext cx="313508" cy="84473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24E9A405-F758-AB64-8FE6-4E0B0C72FC89}"/>
              </a:ext>
            </a:extLst>
          </p:cNvPr>
          <p:cNvSpPr txBox="1">
            <a:spLocks/>
          </p:cNvSpPr>
          <p:nvPr/>
        </p:nvSpPr>
        <p:spPr>
          <a:xfrm>
            <a:off x="1066800" y="4423630"/>
            <a:ext cx="4794070" cy="14056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3600" dirty="0"/>
              <a:t>Доставка до сети назначения. Т.е. для обеспечения работы составных сетей через маршрутизацию.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73141E74-F93D-28A3-D3E6-BA1F556B4746}"/>
              </a:ext>
            </a:extLst>
          </p:cNvPr>
          <p:cNvSpPr txBox="1">
            <a:spLocks/>
          </p:cNvSpPr>
          <p:nvPr/>
        </p:nvSpPr>
        <p:spPr>
          <a:xfrm>
            <a:off x="6588306" y="4394077"/>
            <a:ext cx="2969623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3600" dirty="0"/>
              <a:t>Доставка до </a:t>
            </a: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3600" dirty="0"/>
              <a:t>узла внутри сети</a:t>
            </a:r>
          </a:p>
        </p:txBody>
      </p:sp>
      <p:sp>
        <p:nvSpPr>
          <p:cNvPr id="8" name="Нижний колонтитул 1">
            <a:extLst>
              <a:ext uri="{FF2B5EF4-FFF2-40B4-BE49-F238E27FC236}">
                <a16:creationId xmlns:a16="http://schemas.microsoft.com/office/drawing/2014/main" id="{182919D1-0DA4-A854-9E59-AE130D4B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15650BFB-500C-2675-88F6-DF845172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132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0194"/>
          </a:xfrm>
        </p:spPr>
        <p:txBody>
          <a:bodyPr>
            <a:normAutofit/>
          </a:bodyPr>
          <a:lstStyle/>
          <a:p>
            <a:r>
              <a:rPr lang="ru-RU" dirty="0"/>
              <a:t>Бесклассовая адресация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19726844-3DE7-47C9-B4FB-272B3007CE1D}"/>
              </a:ext>
            </a:extLst>
          </p:cNvPr>
          <p:cNvGraphicFramePr>
            <a:graphicFrameLocks noGrp="1"/>
          </p:cNvGraphicFramePr>
          <p:nvPr/>
        </p:nvGraphicFramePr>
        <p:xfrm>
          <a:off x="919892" y="2002971"/>
          <a:ext cx="9051422" cy="56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4257">
                  <a:extLst>
                    <a:ext uri="{9D8B030D-6E8A-4147-A177-3AD203B41FA5}">
                      <a16:colId xmlns:a16="http://schemas.microsoft.com/office/drawing/2014/main" val="3234130131"/>
                    </a:ext>
                  </a:extLst>
                </a:gridCol>
                <a:gridCol w="4537165">
                  <a:extLst>
                    <a:ext uri="{9D8B030D-6E8A-4147-A177-3AD203B41FA5}">
                      <a16:colId xmlns:a16="http://schemas.microsoft.com/office/drawing/2014/main" val="650961079"/>
                    </a:ext>
                  </a:extLst>
                </a:gridCol>
              </a:tblGrid>
              <a:tr h="560942">
                <a:tc>
                  <a:txBody>
                    <a:bodyPr/>
                    <a:lstStyle/>
                    <a:p>
                      <a:r>
                        <a:rPr lang="ru-RU" sz="2800" dirty="0"/>
                        <a:t>Адрес сети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solidFill>
                            <a:schemeClr val="bg1"/>
                          </a:solidFill>
                        </a:rPr>
                        <a:t>Адрес узла внутри сети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605945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74A988B-8036-4E95-BC50-F5F0E3E25584}"/>
              </a:ext>
            </a:extLst>
          </p:cNvPr>
          <p:cNvGraphicFramePr>
            <a:graphicFrameLocks noGrp="1"/>
          </p:cNvGraphicFramePr>
          <p:nvPr/>
        </p:nvGraphicFramePr>
        <p:xfrm>
          <a:off x="919892" y="3219001"/>
          <a:ext cx="9051422" cy="56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5711">
                  <a:extLst>
                    <a:ext uri="{9D8B030D-6E8A-4147-A177-3AD203B41FA5}">
                      <a16:colId xmlns:a16="http://schemas.microsoft.com/office/drawing/2014/main" val="3234130131"/>
                    </a:ext>
                  </a:extLst>
                </a:gridCol>
                <a:gridCol w="4525711">
                  <a:extLst>
                    <a:ext uri="{9D8B030D-6E8A-4147-A177-3AD203B41FA5}">
                      <a16:colId xmlns:a16="http://schemas.microsoft.com/office/drawing/2014/main" val="650961079"/>
                    </a:ext>
                  </a:extLst>
                </a:gridCol>
              </a:tblGrid>
              <a:tr h="560942">
                <a:tc>
                  <a:txBody>
                    <a:bodyPr/>
                    <a:lstStyle/>
                    <a:p>
                      <a:r>
                        <a:rPr lang="ru-RU" sz="2800" dirty="0"/>
                        <a:t>1111…..11111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>
                          <a:solidFill>
                            <a:schemeClr val="bg1"/>
                          </a:solidFill>
                        </a:rPr>
                        <a:t>0000…000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6059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BCAAB90-8BF1-4471-80D0-12865111030A}"/>
              </a:ext>
            </a:extLst>
          </p:cNvPr>
          <p:cNvSpPr txBox="1"/>
          <p:nvPr/>
        </p:nvSpPr>
        <p:spPr>
          <a:xfrm>
            <a:off x="840259" y="1443494"/>
            <a:ext cx="396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IP-</a:t>
            </a:r>
            <a:r>
              <a:rPr lang="ru-RU" sz="2800" dirty="0"/>
              <a:t>адрес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49C33-53E7-4771-B0B5-D6E3F6265ECB}"/>
              </a:ext>
            </a:extLst>
          </p:cNvPr>
          <p:cNvSpPr txBox="1"/>
          <p:nvPr/>
        </p:nvSpPr>
        <p:spPr>
          <a:xfrm>
            <a:off x="840259" y="2695192"/>
            <a:ext cx="301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Маска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A3C7B-1240-4886-96F9-3E61002BE39B}"/>
              </a:ext>
            </a:extLst>
          </p:cNvPr>
          <p:cNvSpPr txBox="1"/>
          <p:nvPr/>
        </p:nvSpPr>
        <p:spPr>
          <a:xfrm>
            <a:off x="1019433" y="3986367"/>
            <a:ext cx="78720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Запись:</a:t>
            </a:r>
            <a:endParaRPr lang="en-US" sz="3200" dirty="0"/>
          </a:p>
          <a:p>
            <a:r>
              <a:rPr lang="ru-RU" sz="3200" dirty="0"/>
              <a:t>192.168.0.200 </a:t>
            </a:r>
            <a:r>
              <a:rPr lang="en-US" sz="3200" dirty="0"/>
              <a:t>mask </a:t>
            </a:r>
            <a:r>
              <a:rPr lang="ru-RU" sz="3200" dirty="0"/>
              <a:t>255.255.255.0</a:t>
            </a:r>
            <a:endParaRPr lang="en-US" sz="3200" dirty="0"/>
          </a:p>
          <a:p>
            <a:r>
              <a:rPr lang="ru-RU" sz="3200" dirty="0"/>
              <a:t>или</a:t>
            </a:r>
          </a:p>
          <a:p>
            <a:r>
              <a:rPr lang="en-US" sz="3200" dirty="0"/>
              <a:t>192.168.0.200/24</a:t>
            </a:r>
            <a:endParaRPr lang="ru-RU" sz="3200" dirty="0"/>
          </a:p>
        </p:txBody>
      </p:sp>
      <p:sp>
        <p:nvSpPr>
          <p:cNvPr id="3" name="Нижний колонтитул 1">
            <a:extLst>
              <a:ext uri="{FF2B5EF4-FFF2-40B4-BE49-F238E27FC236}">
                <a16:creationId xmlns:a16="http://schemas.microsoft.com/office/drawing/2014/main" id="{0257A692-B0DE-6C81-AA70-02C45D14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BBE26105-57CA-81DE-8472-1AAF64BD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744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2B9F1-9B8E-4AA3-ACE1-14DB3516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Деление с помощью маски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88A5FC-6596-44C1-B52A-BBFF43552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39" y="1488614"/>
            <a:ext cx="10637285" cy="575318"/>
          </a:xfrm>
        </p:spPr>
        <p:txBody>
          <a:bodyPr/>
          <a:lstStyle/>
          <a:p>
            <a:r>
              <a:rPr lang="ru-RU" dirty="0"/>
              <a:t>Пример 1 (192.168.0.0 </a:t>
            </a:r>
            <a:r>
              <a:rPr lang="en-US" dirty="0"/>
              <a:t>mask </a:t>
            </a:r>
            <a:r>
              <a:rPr lang="ru-RU" dirty="0"/>
              <a:t>255.255.255.0 или 192.168.0.0/24)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7535C-EB9A-C0A1-F9C3-CD6872B870EB}"/>
              </a:ext>
            </a:extLst>
          </p:cNvPr>
          <p:cNvSpPr txBox="1"/>
          <p:nvPr/>
        </p:nvSpPr>
        <p:spPr>
          <a:xfrm>
            <a:off x="226423" y="2614642"/>
            <a:ext cx="120352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Consolas" panose="020B0609020204030204" pitchFamily="49" charset="0"/>
              </a:rPr>
              <a:t>Address:   192.168.0.1          11000000.10101000.00000000. 00000001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Netmask:   255.255.255.0 = 24   11111111.11111111.11111111. 00000000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Wildcard:  0.0.0.255            00000000.00000000.00000000. 11111111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ru-RU" sz="2400" dirty="0">
              <a:latin typeface="Consolas" panose="020B0609020204030204" pitchFamily="49" charset="0"/>
            </a:endParaRPr>
          </a:p>
          <a:p>
            <a:r>
              <a:rPr lang="ru-RU" sz="2400" dirty="0">
                <a:latin typeface="Consolas" panose="020B0609020204030204" pitchFamily="49" charset="0"/>
              </a:rPr>
              <a:t>Network:   192.168.0.0/24       11000000.10101000.00000000. 00000000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HostMin:   192.168.0.1          11000000.10101000.00000000. 00000001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HostMax:   192.168.0.254        11000000.10101000.00000000. 11111110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Broadcast: 192.168.0.255        11000000.10101000.00000000. 11111111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Hosts/Net: 254                   Class C, Private Internet</a:t>
            </a:r>
          </a:p>
        </p:txBody>
      </p:sp>
      <p:sp>
        <p:nvSpPr>
          <p:cNvPr id="7" name="Нижний колонтитул 1">
            <a:extLst>
              <a:ext uri="{FF2B5EF4-FFF2-40B4-BE49-F238E27FC236}">
                <a16:creationId xmlns:a16="http://schemas.microsoft.com/office/drawing/2014/main" id="{FCE93F8E-BF92-122D-B960-9173EEA02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47EB7E55-526C-054A-96BD-270C1762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824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2B9F1-9B8E-4AA3-ACE1-14DB3516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Деление с помощью маски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88A5FC-6596-44C1-B52A-BBFF43552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40" y="1488614"/>
            <a:ext cx="11418064" cy="636278"/>
          </a:xfrm>
        </p:spPr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2</a:t>
            </a:r>
            <a:r>
              <a:rPr lang="ru-RU" dirty="0"/>
              <a:t> (192.168.0.0 </a:t>
            </a:r>
            <a:r>
              <a:rPr lang="en-US" dirty="0"/>
              <a:t>mask </a:t>
            </a:r>
            <a:r>
              <a:rPr lang="ru-RU" dirty="0"/>
              <a:t>255.255.255.</a:t>
            </a:r>
            <a:r>
              <a:rPr lang="en-US" dirty="0"/>
              <a:t>252</a:t>
            </a:r>
            <a:r>
              <a:rPr lang="ru-RU" dirty="0"/>
              <a:t> или 192.168.0.0/</a:t>
            </a:r>
            <a:r>
              <a:rPr lang="en-US" dirty="0"/>
              <a:t>30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0407F-3A83-852D-CCA0-181817C06579}"/>
              </a:ext>
            </a:extLst>
          </p:cNvPr>
          <p:cNvSpPr txBox="1"/>
          <p:nvPr/>
        </p:nvSpPr>
        <p:spPr>
          <a:xfrm>
            <a:off x="200296" y="2257591"/>
            <a:ext cx="118436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Consolas" panose="020B0609020204030204" pitchFamily="49" charset="0"/>
              </a:rPr>
              <a:t>Address:   192.168.0.1          11000000.10101000.00000000.000000 01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Netmask:   255.255.255.252 = 30 11111111.11111111.11111111.111111 00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Wildcard:  0.0.0.3              00000000.00000000.00000000.000000 11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ru-RU" sz="2400" dirty="0">
                <a:latin typeface="Consolas" panose="020B0609020204030204" pitchFamily="49" charset="0"/>
              </a:rPr>
              <a:t>Network:   192.168.0.0/30       11000000.10101000.00000000.000000 00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HostMin:   192.168.0.1          11000000.10101000.00000000.000000 01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HostMax:   192.168.0.2          11000000.10101000.00000000.000000 10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Broadcast: 192.168.0.3          11000000.10101000.00000000.000000 11</a:t>
            </a:r>
          </a:p>
          <a:p>
            <a:r>
              <a:rPr lang="ru-RU" sz="2400" dirty="0">
                <a:latin typeface="Consolas" panose="020B0609020204030204" pitchFamily="49" charset="0"/>
              </a:rPr>
              <a:t>Hosts/Net: 2                     Class C, Private Internet</a:t>
            </a:r>
          </a:p>
        </p:txBody>
      </p:sp>
      <p:sp>
        <p:nvSpPr>
          <p:cNvPr id="7" name="Нижний колонтитул 1">
            <a:extLst>
              <a:ext uri="{FF2B5EF4-FFF2-40B4-BE49-F238E27FC236}">
                <a16:creationId xmlns:a16="http://schemas.microsoft.com/office/drawing/2014/main" id="{71CDC60D-9E6A-8FBA-3B9C-E5F53ABE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ABB9519F-9096-21EE-90CA-C4B87739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521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2464"/>
            <a:ext cx="12192000" cy="1041164"/>
          </a:xfrm>
        </p:spPr>
        <p:txBody>
          <a:bodyPr>
            <a:normAutofit/>
          </a:bodyPr>
          <a:lstStyle/>
          <a:p>
            <a:r>
              <a:rPr lang="ru-RU" dirty="0"/>
              <a:t>Зачем нужно знать маску при настройке?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A3C7B-1240-4886-96F9-3E61002BE39B}"/>
              </a:ext>
            </a:extLst>
          </p:cNvPr>
          <p:cNvSpPr txBox="1"/>
          <p:nvPr/>
        </p:nvSpPr>
        <p:spPr>
          <a:xfrm>
            <a:off x="383059" y="1897811"/>
            <a:ext cx="6417791" cy="293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Зачем знать маску при установке адреса?</a:t>
            </a:r>
          </a:p>
          <a:p>
            <a:endParaRPr lang="ru-RU"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2800" dirty="0"/>
              <a:t>Для определения границ адресов </a:t>
            </a:r>
            <a:r>
              <a:rPr lang="en-US" sz="2800" dirty="0"/>
              <a:t>LAN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2800" dirty="0"/>
              <a:t>Для формальной проверки </a:t>
            </a:r>
            <a:r>
              <a:rPr lang="en-US" sz="2800" dirty="0"/>
              <a:t>gateway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2800" dirty="0"/>
              <a:t>Для организации широковещания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9B1F03-C571-80ED-17A2-CC69542C2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2" r="37734" b="20865"/>
          <a:stretch/>
        </p:blipFill>
        <p:spPr bwMode="auto">
          <a:xfrm>
            <a:off x="7086600" y="1086552"/>
            <a:ext cx="5105400" cy="51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ижний колонтитул 1">
            <a:extLst>
              <a:ext uri="{FF2B5EF4-FFF2-40B4-BE49-F238E27FC236}">
                <a16:creationId xmlns:a16="http://schemas.microsoft.com/office/drawing/2014/main" id="{2A9A8389-B0B1-F442-8133-41A31671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7AA2F9A-52D5-53FB-639B-4AB21409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772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Специальные </a:t>
            </a:r>
            <a:r>
              <a:rPr lang="en-US" dirty="0"/>
              <a:t>IP </a:t>
            </a:r>
            <a:r>
              <a:rPr lang="ru-RU" dirty="0"/>
              <a:t>адреса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949443" y="1499588"/>
            <a:ext cx="9794757" cy="3858823"/>
          </a:xfrm>
        </p:spPr>
        <p:txBody>
          <a:bodyPr>
            <a:normAutofit fontScale="92500"/>
          </a:bodyPr>
          <a:lstStyle/>
          <a:p>
            <a:r>
              <a:rPr lang="ru-RU" sz="3200" dirty="0"/>
              <a:t>127.0.0.0 / </a:t>
            </a:r>
            <a:r>
              <a:rPr lang="en-US" sz="3200" dirty="0"/>
              <a:t>8 - </a:t>
            </a:r>
            <a:r>
              <a:rPr lang="ru-RU" sz="3200" dirty="0"/>
              <a:t>тестирование</a:t>
            </a:r>
          </a:p>
          <a:p>
            <a:r>
              <a:rPr lang="ru-RU" sz="3200" dirty="0"/>
              <a:t>169.254.0.0/16 – самонастройка </a:t>
            </a:r>
            <a:r>
              <a:rPr lang="en-US" sz="3200" dirty="0"/>
              <a:t>IPv4</a:t>
            </a:r>
            <a:endParaRPr lang="ru-RU" sz="3200" dirty="0"/>
          </a:p>
          <a:p>
            <a:r>
              <a:rPr lang="ru-RU" sz="3200" dirty="0"/>
              <a:t>192.88.99.0/24 – </a:t>
            </a:r>
            <a:r>
              <a:rPr lang="en-US" sz="3200" dirty="0"/>
              <a:t>IP6 to IP4 relay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https://en.wikipedia.org/wiki/Internet_Protocol_version_4</a:t>
            </a:r>
            <a:endParaRPr lang="ru-RU" sz="3200" dirty="0"/>
          </a:p>
        </p:txBody>
      </p:sp>
      <p:sp>
        <p:nvSpPr>
          <p:cNvPr id="4" name="Нижний колонтитул 1">
            <a:extLst>
              <a:ext uri="{FF2B5EF4-FFF2-40B4-BE49-F238E27FC236}">
                <a16:creationId xmlns:a16="http://schemas.microsoft.com/office/drawing/2014/main" id="{49E19B98-D2A6-00A3-F6E8-91809C28D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3873DE9A-BE8C-875D-E2CB-9F09451C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40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12115800" cy="1038225"/>
          </a:xfrm>
        </p:spPr>
        <p:txBody>
          <a:bodyPr>
            <a:normAutofit/>
          </a:bodyPr>
          <a:lstStyle/>
          <a:p>
            <a:r>
              <a:rPr lang="ru-RU" b="1" dirty="0"/>
              <a:t>Частные или серые </a:t>
            </a:r>
            <a:r>
              <a:rPr lang="en-US" b="1" dirty="0"/>
              <a:t>IP-</a:t>
            </a:r>
            <a:r>
              <a:rPr lang="ru-RU" b="1" dirty="0"/>
              <a:t>адреса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2425" y="1209676"/>
            <a:ext cx="11439525" cy="4829174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ru-RU" dirty="0"/>
              <a:t>В соответствии со стандартом RFC 1918 было зарезервировано несколько диапазонов адресов класса A, B и C. Не для Интернета!</a:t>
            </a:r>
          </a:p>
          <a:p>
            <a:pPr marL="0" indent="0" algn="just">
              <a:spcBef>
                <a:spcPts val="0"/>
              </a:spcBef>
              <a:buNone/>
            </a:pPr>
            <a:endParaRPr lang="ru-RU" dirty="0"/>
          </a:p>
          <a:p>
            <a:pPr marL="990600" indent="0" algn="just">
              <a:spcBef>
                <a:spcPts val="0"/>
              </a:spcBef>
              <a:buNone/>
              <a:tabLst>
                <a:tab pos="4933950" algn="l"/>
              </a:tabLst>
            </a:pPr>
            <a:r>
              <a:rPr lang="ru-RU" sz="3600" dirty="0"/>
              <a:t>А - 10.0.0.0/8	10.0.0.0–10.255.255.255</a:t>
            </a:r>
            <a:endParaRPr lang="en-US" sz="3600" dirty="0"/>
          </a:p>
          <a:p>
            <a:pPr marL="990600" indent="0" algn="just">
              <a:spcBef>
                <a:spcPts val="0"/>
              </a:spcBef>
              <a:buNone/>
              <a:tabLst>
                <a:tab pos="4933950" algn="l"/>
              </a:tabLst>
            </a:pPr>
            <a:endParaRPr lang="ru-RU" sz="3600" dirty="0"/>
          </a:p>
          <a:p>
            <a:pPr marL="990600" indent="0" algn="just">
              <a:spcBef>
                <a:spcPts val="0"/>
              </a:spcBef>
              <a:buNone/>
              <a:tabLst>
                <a:tab pos="4933950" algn="l"/>
              </a:tabLst>
            </a:pPr>
            <a:r>
              <a:rPr lang="en-US" sz="3600" dirty="0"/>
              <a:t>B - 172.16.0.0/12	172.16.0.0–172.31.255.255</a:t>
            </a:r>
          </a:p>
          <a:p>
            <a:pPr marL="990600" indent="0" algn="just">
              <a:spcBef>
                <a:spcPts val="0"/>
              </a:spcBef>
              <a:buNone/>
              <a:tabLst>
                <a:tab pos="4933950" algn="l"/>
              </a:tabLst>
            </a:pPr>
            <a:endParaRPr lang="en-US" sz="3600" dirty="0"/>
          </a:p>
          <a:p>
            <a:pPr marL="990600" indent="0" algn="just">
              <a:spcBef>
                <a:spcPts val="0"/>
              </a:spcBef>
              <a:buNone/>
              <a:tabLst>
                <a:tab pos="4933950" algn="l"/>
              </a:tabLst>
            </a:pPr>
            <a:r>
              <a:rPr lang="en-US" sz="3600" dirty="0"/>
              <a:t>C</a:t>
            </a:r>
            <a:r>
              <a:rPr lang="ru-RU" sz="3600" dirty="0"/>
              <a:t> </a:t>
            </a:r>
            <a:r>
              <a:rPr lang="en-US" sz="3600" dirty="0"/>
              <a:t>- 192.168.0.0/16	192.168.0.0–192.168.255.255</a:t>
            </a:r>
            <a:endParaRPr lang="ru-RU" sz="3600" dirty="0"/>
          </a:p>
        </p:txBody>
      </p:sp>
      <p:sp>
        <p:nvSpPr>
          <p:cNvPr id="7" name="Нижний колонтитул 1">
            <a:extLst>
              <a:ext uri="{FF2B5EF4-FFF2-40B4-BE49-F238E27FC236}">
                <a16:creationId xmlns:a16="http://schemas.microsoft.com/office/drawing/2014/main" id="{F8D65ED8-E0E1-9521-F426-6C1D43F03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C75C8C2E-C78E-2CAA-782F-ABF170C6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29</a:t>
            </a:fld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032001" y="609600"/>
            <a:ext cx="6447501" cy="1320800"/>
          </a:xfrm>
        </p:spPr>
        <p:txBody>
          <a:bodyPr>
            <a:normAutofit/>
          </a:bodyPr>
          <a:lstStyle/>
          <a:p>
            <a:r>
              <a:rPr lang="ru-RU" dirty="0"/>
              <a:t>Содержание:</a:t>
            </a:r>
          </a:p>
        </p:txBody>
      </p:sp>
      <p:sp>
        <p:nvSpPr>
          <p:cNvPr id="29" name="Содержимое 6"/>
          <p:cNvSpPr>
            <a:spLocks noGrp="1"/>
          </p:cNvSpPr>
          <p:nvPr>
            <p:ph idx="1"/>
          </p:nvPr>
        </p:nvSpPr>
        <p:spPr>
          <a:xfrm>
            <a:off x="2194942" y="2669762"/>
            <a:ext cx="7260045" cy="149517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Во-первых, это интересно</a:t>
            </a:r>
          </a:p>
          <a:p>
            <a:r>
              <a:rPr lang="ru-RU" dirty="0"/>
              <a:t>Это необходимо для многих ролей (</a:t>
            </a:r>
            <a:r>
              <a:rPr lang="en-US" dirty="0"/>
              <a:t>DevOps, SRE, </a:t>
            </a:r>
            <a:r>
              <a:rPr lang="en-US" dirty="0" err="1"/>
              <a:t>HighLoad</a:t>
            </a:r>
            <a:r>
              <a:rPr lang="ru-RU" dirty="0"/>
              <a:t>)</a:t>
            </a:r>
          </a:p>
          <a:p>
            <a:r>
              <a:rPr lang="ru-RU" dirty="0"/>
              <a:t>Это </a:t>
            </a:r>
            <a:r>
              <a:rPr lang="ru-RU" dirty="0">
                <a:hlinkClick r:id="rId2"/>
              </a:rPr>
              <a:t>полезно</a:t>
            </a:r>
            <a:r>
              <a:rPr lang="ru-RU" dirty="0"/>
              <a:t> для многих ролей</a:t>
            </a:r>
            <a:r>
              <a:rPr lang="en-US" dirty="0"/>
              <a:t> (Dev)</a:t>
            </a:r>
            <a:endParaRPr lang="ru-RU" dirty="0"/>
          </a:p>
        </p:txBody>
      </p:sp>
      <p:sp>
        <p:nvSpPr>
          <p:cNvPr id="2" name="Заголовок 5">
            <a:extLst>
              <a:ext uri="{FF2B5EF4-FFF2-40B4-BE49-F238E27FC236}">
                <a16:creationId xmlns:a16="http://schemas.microsoft.com/office/drawing/2014/main" id="{1EF8C86F-806B-4B16-E357-B9E483E5CC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62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Зачем нужно понимать, как работает сеть?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A846A3-8B52-36AF-E5CC-3486CD8C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AC8BC1-5F80-2E08-5AD5-4242BC28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-1" y="-12998"/>
            <a:ext cx="12191999" cy="1074048"/>
          </a:xfrm>
        </p:spPr>
        <p:txBody>
          <a:bodyPr anchor="ctr">
            <a:normAutofit/>
          </a:bodyPr>
          <a:lstStyle/>
          <a:p>
            <a:r>
              <a:rPr lang="ru-RU" dirty="0"/>
              <a:t>Немного банальностей</a:t>
            </a:r>
          </a:p>
        </p:txBody>
      </p:sp>
      <p:sp>
        <p:nvSpPr>
          <p:cNvPr id="29" name="Содержимое 6"/>
          <p:cNvSpPr>
            <a:spLocks noGrp="1"/>
          </p:cNvSpPr>
          <p:nvPr>
            <p:ph idx="1"/>
          </p:nvPr>
        </p:nvSpPr>
        <p:spPr>
          <a:xfrm>
            <a:off x="191219" y="1221776"/>
            <a:ext cx="5826065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Нам нужно:</a:t>
            </a:r>
          </a:p>
          <a:p>
            <a:r>
              <a:rPr lang="en-US" dirty="0"/>
              <a:t>IP </a:t>
            </a:r>
            <a:r>
              <a:rPr lang="ru-RU" dirty="0"/>
              <a:t>адрес</a:t>
            </a:r>
          </a:p>
          <a:p>
            <a:r>
              <a:rPr lang="ru-RU" dirty="0"/>
              <a:t>Маску</a:t>
            </a:r>
          </a:p>
          <a:p>
            <a:r>
              <a:rPr lang="ru-RU" dirty="0"/>
              <a:t>Шлюз по умолчанию (если...)</a:t>
            </a:r>
          </a:p>
          <a:p>
            <a:endParaRPr lang="ru-RU" dirty="0"/>
          </a:p>
          <a:p>
            <a:r>
              <a:rPr lang="ru-RU" dirty="0"/>
              <a:t>Адрес сервера </a:t>
            </a:r>
            <a:r>
              <a:rPr lang="en-US" dirty="0"/>
              <a:t>DNS</a:t>
            </a:r>
            <a:r>
              <a:rPr lang="ru-RU" dirty="0"/>
              <a:t> (если…).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8922D73-68B0-D88D-35B1-61B30835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t.me/</a:t>
            </a:r>
            <a:r>
              <a:rPr lang="en-US" dirty="0" err="1"/>
              <a:t>ITSMDao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9149AA-D961-7273-4F8B-6580AE15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8EC47-CE14-4CE1-ACC4-25E923300C11}" type="slidenum">
              <a:rPr lang="ru-RU" smtClean="0"/>
              <a:pPr>
                <a:spcAft>
                  <a:spcPts val="600"/>
                </a:spcAft>
              </a:pPr>
              <a:t>30</a:t>
            </a:fld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C810BBF-A6F3-5242-69F6-6A7CE20CF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1" r="15223" b="2"/>
          <a:stretch/>
        </p:blipFill>
        <p:spPr bwMode="auto">
          <a:xfrm>
            <a:off x="6207784" y="1221776"/>
            <a:ext cx="5826065" cy="48958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789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-1" y="-12998"/>
            <a:ext cx="12191999" cy="1074048"/>
          </a:xfrm>
        </p:spPr>
        <p:txBody>
          <a:bodyPr anchor="ctr">
            <a:normAutofit/>
          </a:bodyPr>
          <a:lstStyle/>
          <a:p>
            <a:r>
              <a:rPr lang="ru-RU" dirty="0"/>
              <a:t>Вспомним теорию</a:t>
            </a:r>
          </a:p>
        </p:txBody>
      </p:sp>
      <p:sp>
        <p:nvSpPr>
          <p:cNvPr id="29" name="Содержимое 6"/>
          <p:cNvSpPr>
            <a:spLocks noGrp="1"/>
          </p:cNvSpPr>
          <p:nvPr>
            <p:ph idx="1"/>
          </p:nvPr>
        </p:nvSpPr>
        <p:spPr>
          <a:xfrm>
            <a:off x="191219" y="1221776"/>
            <a:ext cx="5826065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Нам нужно:</a:t>
            </a:r>
          </a:p>
          <a:p>
            <a:r>
              <a:rPr lang="en-US" dirty="0"/>
              <a:t>IP </a:t>
            </a:r>
            <a:r>
              <a:rPr lang="ru-RU" dirty="0"/>
              <a:t>адрес</a:t>
            </a:r>
          </a:p>
          <a:p>
            <a:r>
              <a:rPr lang="ru-RU" dirty="0"/>
              <a:t>Маску</a:t>
            </a:r>
          </a:p>
          <a:p>
            <a:r>
              <a:rPr lang="ru-RU" dirty="0"/>
              <a:t>Шлюз по умолчанию (если хотим ходить во внешнюю сеть)</a:t>
            </a:r>
          </a:p>
          <a:p>
            <a:endParaRPr lang="ru-RU" dirty="0"/>
          </a:p>
          <a:p>
            <a:r>
              <a:rPr lang="ru-RU" dirty="0"/>
              <a:t>Адрес сервера </a:t>
            </a:r>
            <a:r>
              <a:rPr lang="en-US" dirty="0"/>
              <a:t>DNS</a:t>
            </a:r>
            <a:r>
              <a:rPr lang="ru-RU" dirty="0"/>
              <a:t> (если хотим пользоваться </a:t>
            </a:r>
            <a:r>
              <a:rPr lang="en-US" dirty="0"/>
              <a:t>DNS-</a:t>
            </a:r>
            <a:r>
              <a:rPr lang="ru-RU" dirty="0"/>
              <a:t>именами).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8922D73-68B0-D88D-35B1-61B30835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t.me/</a:t>
            </a:r>
            <a:r>
              <a:rPr lang="en-US" dirty="0" err="1"/>
              <a:t>ITSMDao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9149AA-D961-7273-4F8B-6580AE15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8EC47-CE14-4CE1-ACC4-25E923300C11}" type="slidenum">
              <a:rPr lang="ru-RU" smtClean="0"/>
              <a:pPr>
                <a:spcAft>
                  <a:spcPts val="600"/>
                </a:spcAft>
              </a:pPr>
              <a:t>31</a:t>
            </a:fld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1A68363-7A1E-8AE1-CC56-A3FCE5A4E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0" r="15224" b="2"/>
          <a:stretch/>
        </p:blipFill>
        <p:spPr bwMode="auto">
          <a:xfrm>
            <a:off x="6207784" y="1221776"/>
            <a:ext cx="582606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30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-1" y="-12998"/>
            <a:ext cx="12191999" cy="1074048"/>
          </a:xfrm>
        </p:spPr>
        <p:txBody>
          <a:bodyPr anchor="ctr">
            <a:normAutofit/>
          </a:bodyPr>
          <a:lstStyle/>
          <a:p>
            <a:r>
              <a:rPr lang="ru-RU" dirty="0"/>
              <a:t>Теперь загадка №1</a:t>
            </a:r>
          </a:p>
        </p:txBody>
      </p:sp>
      <p:sp>
        <p:nvSpPr>
          <p:cNvPr id="29" name="Содержимое 6"/>
          <p:cNvSpPr>
            <a:spLocks noGrp="1"/>
          </p:cNvSpPr>
          <p:nvPr>
            <p:ph idx="1"/>
          </p:nvPr>
        </p:nvSpPr>
        <p:spPr>
          <a:xfrm>
            <a:off x="191219" y="1221776"/>
            <a:ext cx="5826065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настройки подключения нашего компьютера нам дали следующие параметры:</a:t>
            </a:r>
          </a:p>
          <a:p>
            <a:pPr>
              <a:tabLst>
                <a:tab pos="1793875" algn="l"/>
              </a:tabLst>
            </a:pPr>
            <a:r>
              <a:rPr lang="en-US" dirty="0"/>
              <a:t>IP </a:t>
            </a:r>
            <a:r>
              <a:rPr lang="ru-RU" dirty="0"/>
              <a:t>	</a:t>
            </a:r>
            <a:r>
              <a:rPr lang="en-US" dirty="0"/>
              <a:t>192.168.0.0</a:t>
            </a:r>
          </a:p>
          <a:p>
            <a:pPr>
              <a:tabLst>
                <a:tab pos="1793875" algn="l"/>
              </a:tabLst>
            </a:pPr>
            <a:r>
              <a:rPr lang="en-US" dirty="0"/>
              <a:t>MASK </a:t>
            </a:r>
            <a:r>
              <a:rPr lang="ru-RU" dirty="0"/>
              <a:t>	</a:t>
            </a:r>
            <a:r>
              <a:rPr lang="en-US" dirty="0"/>
              <a:t>255.255.255.0</a:t>
            </a:r>
          </a:p>
          <a:p>
            <a:pPr>
              <a:tabLst>
                <a:tab pos="1793875" algn="l"/>
              </a:tabLst>
            </a:pPr>
            <a:r>
              <a:rPr lang="en-US" dirty="0"/>
              <a:t>GATE </a:t>
            </a:r>
            <a:r>
              <a:rPr lang="ru-RU" dirty="0"/>
              <a:t>	</a:t>
            </a:r>
            <a:r>
              <a:rPr lang="en-US" dirty="0"/>
              <a:t>192.168.0.1</a:t>
            </a:r>
          </a:p>
          <a:p>
            <a:pPr>
              <a:tabLst>
                <a:tab pos="1793875" algn="l"/>
              </a:tabLst>
            </a:pPr>
            <a:r>
              <a:rPr lang="en-US" dirty="0"/>
              <a:t>DNS </a:t>
            </a:r>
            <a:r>
              <a:rPr lang="ru-RU" dirty="0"/>
              <a:t>	</a:t>
            </a:r>
            <a:r>
              <a:rPr lang="en-US" dirty="0"/>
              <a:t>192.168.0.1</a:t>
            </a:r>
          </a:p>
          <a:p>
            <a:pPr marL="0" indent="0">
              <a:buNone/>
            </a:pPr>
            <a:r>
              <a:rPr lang="ru-RU" dirty="0"/>
              <a:t>Нам кажется, что что-то не так… но что именно?</a:t>
            </a:r>
          </a:p>
          <a:p>
            <a:pPr marL="457200" lvl="1" indent="0">
              <a:buNone/>
            </a:pPr>
            <a:endParaRPr lang="ru-RU" sz="280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8922D73-68B0-D88D-35B1-61B30835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t.me/</a:t>
            </a:r>
            <a:r>
              <a:rPr lang="en-US" dirty="0" err="1"/>
              <a:t>ITSMDao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9149AA-D961-7273-4F8B-6580AE15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8EC47-CE14-4CE1-ACC4-25E923300C11}" type="slidenum">
              <a:rPr lang="ru-RU" smtClean="0"/>
              <a:pPr>
                <a:spcAft>
                  <a:spcPts val="600"/>
                </a:spcAft>
              </a:pPr>
              <a:t>32</a:t>
            </a:fld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7EE367F-D97C-B229-0D21-66D4E2AEC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r="21928" b="-2"/>
          <a:stretch/>
        </p:blipFill>
        <p:spPr bwMode="auto">
          <a:xfrm>
            <a:off x="6207784" y="1221776"/>
            <a:ext cx="5826065" cy="48958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28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-1" y="-12998"/>
            <a:ext cx="12191999" cy="1074048"/>
          </a:xfrm>
        </p:spPr>
        <p:txBody>
          <a:bodyPr anchor="ctr">
            <a:normAutofit/>
          </a:bodyPr>
          <a:lstStyle/>
          <a:p>
            <a:r>
              <a:rPr lang="ru-RU" dirty="0"/>
              <a:t>Теперь загадка №2</a:t>
            </a:r>
          </a:p>
        </p:txBody>
      </p:sp>
      <p:sp>
        <p:nvSpPr>
          <p:cNvPr id="29" name="Содержимое 6"/>
          <p:cNvSpPr>
            <a:spLocks noGrp="1"/>
          </p:cNvSpPr>
          <p:nvPr>
            <p:ph idx="1"/>
          </p:nvPr>
        </p:nvSpPr>
        <p:spPr>
          <a:xfrm>
            <a:off x="191219" y="1221776"/>
            <a:ext cx="5826065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настройки подключения нашего компьютера нам дали следующие параметры:</a:t>
            </a:r>
          </a:p>
          <a:p>
            <a:pPr>
              <a:tabLst>
                <a:tab pos="1793875" algn="l"/>
              </a:tabLst>
            </a:pPr>
            <a:r>
              <a:rPr lang="en-US" dirty="0"/>
              <a:t>IP </a:t>
            </a:r>
            <a:r>
              <a:rPr lang="ru-RU" dirty="0"/>
              <a:t>	</a:t>
            </a:r>
            <a:r>
              <a:rPr lang="en-US" dirty="0"/>
              <a:t>192.168.</a:t>
            </a:r>
            <a:r>
              <a:rPr lang="ru-RU" dirty="0"/>
              <a:t>127</a:t>
            </a:r>
            <a:r>
              <a:rPr lang="en-US" dirty="0"/>
              <a:t>.</a:t>
            </a:r>
            <a:r>
              <a:rPr lang="ru-RU" dirty="0"/>
              <a:t>8</a:t>
            </a:r>
            <a:endParaRPr lang="en-US" dirty="0"/>
          </a:p>
          <a:p>
            <a:pPr>
              <a:tabLst>
                <a:tab pos="1793875" algn="l"/>
              </a:tabLst>
            </a:pPr>
            <a:r>
              <a:rPr lang="en-US" dirty="0"/>
              <a:t>MASK </a:t>
            </a:r>
            <a:r>
              <a:rPr lang="ru-RU" dirty="0"/>
              <a:t>	</a:t>
            </a:r>
            <a:r>
              <a:rPr lang="en-US" dirty="0"/>
              <a:t>255.255.255.0</a:t>
            </a:r>
          </a:p>
          <a:p>
            <a:pPr>
              <a:tabLst>
                <a:tab pos="1793875" algn="l"/>
              </a:tabLst>
            </a:pPr>
            <a:r>
              <a:rPr lang="en-US" dirty="0"/>
              <a:t>GATE </a:t>
            </a:r>
            <a:r>
              <a:rPr lang="ru-RU" dirty="0"/>
              <a:t>	</a:t>
            </a:r>
            <a:r>
              <a:rPr lang="en-US" dirty="0"/>
              <a:t>192.168.</a:t>
            </a:r>
            <a:r>
              <a:rPr lang="ru-RU" dirty="0"/>
              <a:t>128</a:t>
            </a:r>
            <a:r>
              <a:rPr lang="en-US" dirty="0"/>
              <a:t>.1</a:t>
            </a:r>
          </a:p>
          <a:p>
            <a:pPr>
              <a:tabLst>
                <a:tab pos="1793875" algn="l"/>
              </a:tabLst>
            </a:pPr>
            <a:r>
              <a:rPr lang="en-US" dirty="0"/>
              <a:t>DNS </a:t>
            </a:r>
            <a:r>
              <a:rPr lang="ru-RU" dirty="0"/>
              <a:t>	</a:t>
            </a:r>
            <a:r>
              <a:rPr lang="en-US" dirty="0"/>
              <a:t>192.168.0.1</a:t>
            </a:r>
          </a:p>
          <a:p>
            <a:pPr marL="0" indent="0">
              <a:buNone/>
            </a:pPr>
            <a:r>
              <a:rPr lang="ru-RU" dirty="0"/>
              <a:t>Нам кажется, что что-то не так… но что именно?</a:t>
            </a:r>
          </a:p>
          <a:p>
            <a:pPr marL="457200" lvl="1" indent="0">
              <a:buNone/>
            </a:pPr>
            <a:endParaRPr lang="ru-RU" sz="280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8922D73-68B0-D88D-35B1-61B30835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t.me/</a:t>
            </a:r>
            <a:r>
              <a:rPr lang="en-US" dirty="0" err="1"/>
              <a:t>ITSMDao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9149AA-D961-7273-4F8B-6580AE15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8EC47-CE14-4CE1-ACC4-25E923300C11}" type="slidenum">
              <a:rPr lang="ru-RU" smtClean="0"/>
              <a:pPr>
                <a:spcAft>
                  <a:spcPts val="600"/>
                </a:spcAft>
              </a:pPr>
              <a:t>33</a:t>
            </a:fld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D4808EA-5386-ABC3-B629-4BA270955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r="21928" b="-2"/>
          <a:stretch/>
        </p:blipFill>
        <p:spPr bwMode="auto">
          <a:xfrm>
            <a:off x="6207784" y="1221776"/>
            <a:ext cx="5826065" cy="48958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979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-1" y="-12998"/>
            <a:ext cx="12191999" cy="1074048"/>
          </a:xfrm>
        </p:spPr>
        <p:txBody>
          <a:bodyPr anchor="ctr">
            <a:normAutofit/>
          </a:bodyPr>
          <a:lstStyle/>
          <a:p>
            <a:r>
              <a:rPr lang="ru-RU" dirty="0"/>
              <a:t>Теперь загадка №4</a:t>
            </a:r>
          </a:p>
        </p:txBody>
      </p:sp>
      <p:sp>
        <p:nvSpPr>
          <p:cNvPr id="29" name="Содержимое 6"/>
          <p:cNvSpPr>
            <a:spLocks noGrp="1"/>
          </p:cNvSpPr>
          <p:nvPr>
            <p:ph idx="1"/>
          </p:nvPr>
        </p:nvSpPr>
        <p:spPr>
          <a:xfrm>
            <a:off x="191219" y="1221776"/>
            <a:ext cx="5826065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настройки подключения нашего компьютера нам дали следующие параметры:</a:t>
            </a:r>
          </a:p>
          <a:p>
            <a:pPr>
              <a:tabLst>
                <a:tab pos="1793875" algn="l"/>
              </a:tabLst>
            </a:pPr>
            <a:r>
              <a:rPr lang="en-US" dirty="0"/>
              <a:t>IP </a:t>
            </a:r>
            <a:r>
              <a:rPr lang="ru-RU" dirty="0"/>
              <a:t>	10</a:t>
            </a:r>
            <a:r>
              <a:rPr lang="en-US" dirty="0"/>
              <a:t>.1</a:t>
            </a:r>
            <a:r>
              <a:rPr lang="ru-RU" dirty="0"/>
              <a:t>.2</a:t>
            </a:r>
            <a:r>
              <a:rPr lang="en-US" dirty="0"/>
              <a:t>.</a:t>
            </a:r>
            <a:r>
              <a:rPr lang="ru-RU" dirty="0"/>
              <a:t>3</a:t>
            </a:r>
            <a:endParaRPr lang="en-US" dirty="0"/>
          </a:p>
          <a:p>
            <a:pPr>
              <a:tabLst>
                <a:tab pos="1793875" algn="l"/>
              </a:tabLst>
            </a:pPr>
            <a:r>
              <a:rPr lang="en-US" dirty="0"/>
              <a:t>MASK </a:t>
            </a:r>
            <a:r>
              <a:rPr lang="ru-RU" dirty="0"/>
              <a:t>	</a:t>
            </a:r>
            <a:r>
              <a:rPr lang="en-US" dirty="0"/>
              <a:t>255.</a:t>
            </a:r>
            <a:r>
              <a:rPr lang="ru-RU" dirty="0"/>
              <a:t>0</a:t>
            </a:r>
            <a:r>
              <a:rPr lang="en-US" dirty="0"/>
              <a:t>.</a:t>
            </a:r>
            <a:r>
              <a:rPr lang="ru-RU" dirty="0"/>
              <a:t>0</a:t>
            </a:r>
            <a:r>
              <a:rPr lang="en-US" dirty="0"/>
              <a:t>.0</a:t>
            </a:r>
          </a:p>
          <a:p>
            <a:pPr>
              <a:tabLst>
                <a:tab pos="1793875" algn="l"/>
              </a:tabLst>
            </a:pPr>
            <a:r>
              <a:rPr lang="en-US" dirty="0"/>
              <a:t>GATE </a:t>
            </a:r>
            <a:r>
              <a:rPr lang="ru-RU" dirty="0"/>
              <a:t>	10</a:t>
            </a:r>
            <a:r>
              <a:rPr lang="en-US" dirty="0"/>
              <a:t>.1</a:t>
            </a:r>
            <a:r>
              <a:rPr lang="ru-RU" dirty="0"/>
              <a:t>.2.4</a:t>
            </a:r>
            <a:endParaRPr lang="en-US" dirty="0"/>
          </a:p>
          <a:p>
            <a:pPr>
              <a:tabLst>
                <a:tab pos="1793875" algn="l"/>
              </a:tabLst>
            </a:pPr>
            <a:r>
              <a:rPr lang="en-US" dirty="0"/>
              <a:t>DNS </a:t>
            </a:r>
            <a:r>
              <a:rPr lang="ru-RU" dirty="0"/>
              <a:t>	8.8.8.8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Нам кажется, что что-то не так… но что именно?</a:t>
            </a:r>
          </a:p>
          <a:p>
            <a:pPr marL="457200" lvl="1" indent="0">
              <a:buNone/>
            </a:pPr>
            <a:endParaRPr lang="ru-RU" sz="280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8922D73-68B0-D88D-35B1-61B30835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t.me/</a:t>
            </a:r>
            <a:r>
              <a:rPr lang="en-US" dirty="0" err="1"/>
              <a:t>ITSMDao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9149AA-D961-7273-4F8B-6580AE15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8EC47-CE14-4CE1-ACC4-25E923300C11}" type="slidenum">
              <a:rPr lang="ru-RU" smtClean="0"/>
              <a:pPr>
                <a:spcAft>
                  <a:spcPts val="600"/>
                </a:spcAft>
              </a:pPr>
              <a:t>34</a:t>
            </a:fld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65D08D6-54AF-90C2-D0B2-BA07A9A34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r="21928" b="-2"/>
          <a:stretch/>
        </p:blipFill>
        <p:spPr bwMode="auto">
          <a:xfrm>
            <a:off x="6207784" y="1221776"/>
            <a:ext cx="5826065" cy="48958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2446"/>
          </a:xfrm>
        </p:spPr>
        <p:txBody>
          <a:bodyPr>
            <a:normAutofit/>
          </a:bodyPr>
          <a:lstStyle/>
          <a:p>
            <a:r>
              <a:rPr lang="ru-RU" dirty="0"/>
              <a:t>Теперь загадка №4</a:t>
            </a:r>
          </a:p>
        </p:txBody>
      </p:sp>
      <p:sp>
        <p:nvSpPr>
          <p:cNvPr id="29" name="Содержимое 6"/>
          <p:cNvSpPr>
            <a:spLocks noGrp="1"/>
          </p:cNvSpPr>
          <p:nvPr>
            <p:ph idx="1"/>
          </p:nvPr>
        </p:nvSpPr>
        <p:spPr>
          <a:xfrm>
            <a:off x="886615" y="1515291"/>
            <a:ext cx="6524379" cy="46749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Для настройки подключения нашего компьютера нам дали следующие параметры:</a:t>
            </a:r>
          </a:p>
          <a:p>
            <a:r>
              <a:rPr lang="en-US" dirty="0"/>
              <a:t>IP </a:t>
            </a:r>
            <a:r>
              <a:rPr lang="ru-RU" dirty="0"/>
              <a:t>10</a:t>
            </a:r>
            <a:r>
              <a:rPr lang="en-US" dirty="0"/>
              <a:t>.1</a:t>
            </a:r>
            <a:r>
              <a:rPr lang="ru-RU" dirty="0"/>
              <a:t>.2</a:t>
            </a:r>
            <a:r>
              <a:rPr lang="en-US" dirty="0"/>
              <a:t>.</a:t>
            </a:r>
            <a:r>
              <a:rPr lang="ru-RU" dirty="0"/>
              <a:t>3</a:t>
            </a:r>
            <a:endParaRPr lang="en-US" dirty="0"/>
          </a:p>
          <a:p>
            <a:r>
              <a:rPr lang="en-US" dirty="0"/>
              <a:t>MASK 255.</a:t>
            </a:r>
            <a:r>
              <a:rPr lang="ru-RU" dirty="0"/>
              <a:t>0</a:t>
            </a:r>
            <a:r>
              <a:rPr lang="en-US" dirty="0"/>
              <a:t>.</a:t>
            </a:r>
            <a:r>
              <a:rPr lang="ru-RU" dirty="0"/>
              <a:t>0</a:t>
            </a:r>
            <a:r>
              <a:rPr lang="en-US" dirty="0"/>
              <a:t>.0</a:t>
            </a:r>
          </a:p>
          <a:p>
            <a:r>
              <a:rPr lang="en-US" dirty="0"/>
              <a:t>GATE </a:t>
            </a:r>
            <a:r>
              <a:rPr lang="ru-RU" dirty="0"/>
              <a:t>10</a:t>
            </a:r>
            <a:r>
              <a:rPr lang="en-US" dirty="0"/>
              <a:t>.1</a:t>
            </a:r>
            <a:r>
              <a:rPr lang="ru-RU" dirty="0"/>
              <a:t>.2.4</a:t>
            </a:r>
            <a:endParaRPr lang="en-US" dirty="0"/>
          </a:p>
          <a:p>
            <a:r>
              <a:rPr lang="en-US" dirty="0"/>
              <a:t>DNS </a:t>
            </a:r>
            <a:r>
              <a:rPr lang="ru-RU" dirty="0"/>
              <a:t>8.8.8.8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Нам кажется, что что-то не так… но что именно?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А нет, именно кажется. Можно работать.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8922D73-68B0-D88D-35B1-61B30835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9149AA-D961-7273-4F8B-6580AE15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35</a:t>
            </a:fld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08B5FE-76D6-803F-20BF-EC6B0B682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2" r="37734" b="20865"/>
          <a:stretch/>
        </p:blipFill>
        <p:spPr bwMode="auto">
          <a:xfrm>
            <a:off x="7086600" y="1086552"/>
            <a:ext cx="5105400" cy="51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18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BB48F9-734C-1510-6941-D48581D55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0693" y="3525371"/>
            <a:ext cx="1270659" cy="16305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FB5BE-77A4-48F5-83DD-678BE0F0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Установление соединения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17FEB5-6936-41C1-A3C3-C668E871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5" y="1275358"/>
            <a:ext cx="11514666" cy="2204664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Цель установить соединение между программой-клиентом и программой-сервером.</a:t>
            </a:r>
          </a:p>
          <a:p>
            <a:r>
              <a:rPr lang="ru-RU" dirty="0"/>
              <a:t>Первичная конфигурация:</a:t>
            </a:r>
          </a:p>
          <a:p>
            <a:pPr lvl="1"/>
            <a:r>
              <a:rPr lang="ru-RU" dirty="0"/>
              <a:t>Назначаем </a:t>
            </a:r>
            <a:r>
              <a:rPr lang="en-US" dirty="0"/>
              <a:t>IP </a:t>
            </a:r>
            <a:r>
              <a:rPr lang="ru-RU" dirty="0"/>
              <a:t>адреса для компьютеров (предполагаем что маршрутизация работает)</a:t>
            </a:r>
          </a:p>
          <a:p>
            <a:pPr lvl="1"/>
            <a:r>
              <a:rPr lang="ru-RU" dirty="0"/>
              <a:t>Программа сервер при запуске занимает порт (пусть </a:t>
            </a:r>
            <a:r>
              <a:rPr lang="en-US" dirty="0"/>
              <a:t>TCP</a:t>
            </a:r>
            <a:r>
              <a:rPr lang="ru-RU" dirty="0"/>
              <a:t>). Номер порта известен заранее.</a:t>
            </a:r>
          </a:p>
          <a:p>
            <a:pPr lvl="1"/>
            <a:r>
              <a:rPr lang="ru-RU" dirty="0"/>
              <a:t>Программа клиент при запуске занимает свободный порт выше 102</a:t>
            </a:r>
            <a:r>
              <a:rPr lang="en-US" dirty="0"/>
              <a:t>4.</a:t>
            </a:r>
          </a:p>
          <a:p>
            <a:pPr lvl="1"/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25860A-3FAE-4441-A0E8-05DD370E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87" y="3589827"/>
            <a:ext cx="5067300" cy="232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36DF0-E74E-4EFA-8E6B-0BB2F8D62AFB}"/>
              </a:ext>
            </a:extLst>
          </p:cNvPr>
          <p:cNvSpPr txBox="1"/>
          <p:nvPr/>
        </p:nvSpPr>
        <p:spPr>
          <a:xfrm>
            <a:off x="7175087" y="3589827"/>
            <a:ext cx="135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Web-server</a:t>
            </a:r>
            <a:br>
              <a:rPr lang="en-US" dirty="0"/>
            </a:br>
            <a:r>
              <a:rPr lang="en-US" dirty="0"/>
              <a:t>TCP 80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029EF-EFD9-4711-A7D3-5CF10A582ED5}"/>
              </a:ext>
            </a:extLst>
          </p:cNvPr>
          <p:cNvSpPr txBox="1"/>
          <p:nvPr/>
        </p:nvSpPr>
        <p:spPr>
          <a:xfrm>
            <a:off x="7242113" y="4933603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</a:t>
            </a:r>
            <a:br>
              <a:rPr lang="en-US" dirty="0"/>
            </a:br>
            <a:r>
              <a:rPr lang="en-US" dirty="0"/>
              <a:t>87.250.250.242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C9DB3-3C31-45FF-820E-59936FB83C7F}"/>
              </a:ext>
            </a:extLst>
          </p:cNvPr>
          <p:cNvSpPr txBox="1"/>
          <p:nvPr/>
        </p:nvSpPr>
        <p:spPr>
          <a:xfrm>
            <a:off x="377810" y="5126641"/>
            <a:ext cx="1372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 </a:t>
            </a:r>
            <a:br>
              <a:rPr lang="en-US" dirty="0"/>
            </a:br>
            <a:r>
              <a:rPr lang="en-US" dirty="0"/>
              <a:t>5.12.46.198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B443F-3057-476E-9B86-4A652DA4CE87}"/>
              </a:ext>
            </a:extLst>
          </p:cNvPr>
          <p:cNvSpPr txBox="1"/>
          <p:nvPr/>
        </p:nvSpPr>
        <p:spPr>
          <a:xfrm>
            <a:off x="356212" y="3694330"/>
            <a:ext cx="1533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Web-browser</a:t>
            </a:r>
            <a:br>
              <a:rPr lang="en-US" dirty="0"/>
            </a:br>
            <a:r>
              <a:rPr lang="en-US" dirty="0"/>
              <a:t>TCP 29384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32806-523D-EF4D-F72A-F4EA7B2D3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0" r="17697"/>
          <a:stretch/>
        </p:blipFill>
        <p:spPr bwMode="auto">
          <a:xfrm>
            <a:off x="9593305" y="3701279"/>
            <a:ext cx="2516778" cy="24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0D753-C17F-7720-F303-9EC3D21E4152}"/>
              </a:ext>
            </a:extLst>
          </p:cNvPr>
          <p:cNvSpPr txBox="1"/>
          <p:nvPr/>
        </p:nvSpPr>
        <p:spPr>
          <a:xfrm>
            <a:off x="9593305" y="5798287"/>
            <a:ext cx="268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Мы прилично упрощаем</a:t>
            </a:r>
          </a:p>
        </p:txBody>
      </p:sp>
      <p:sp>
        <p:nvSpPr>
          <p:cNvPr id="5" name="Нижний колонтитул 2">
            <a:extLst>
              <a:ext uri="{FF2B5EF4-FFF2-40B4-BE49-F238E27FC236}">
                <a16:creationId xmlns:a16="http://schemas.microsoft.com/office/drawing/2014/main" id="{1DD4970D-45D3-FAAC-F2BD-0DD414E2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AFD918BC-BB9A-1D6E-5D91-C4885EAF9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869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FB5BE-77A4-48F5-83DD-678BE0F0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Установление соединения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25860A-3FAE-4441-A0E8-05DD370E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139" y="3869417"/>
            <a:ext cx="5067300" cy="232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36DF0-E74E-4EFA-8E6B-0BB2F8D62AFB}"/>
              </a:ext>
            </a:extLst>
          </p:cNvPr>
          <p:cNvSpPr txBox="1"/>
          <p:nvPr/>
        </p:nvSpPr>
        <p:spPr>
          <a:xfrm>
            <a:off x="8576126" y="4033165"/>
            <a:ext cx="135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Web-server</a:t>
            </a:r>
            <a:br>
              <a:rPr lang="en-US" dirty="0"/>
            </a:br>
            <a:r>
              <a:rPr lang="en-US" dirty="0"/>
              <a:t>TCP 80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029EF-EFD9-4711-A7D3-5CF10A582ED5}"/>
              </a:ext>
            </a:extLst>
          </p:cNvPr>
          <p:cNvSpPr txBox="1"/>
          <p:nvPr/>
        </p:nvSpPr>
        <p:spPr>
          <a:xfrm>
            <a:off x="8635814" y="5418017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</a:t>
            </a:r>
            <a:br>
              <a:rPr lang="en-US" dirty="0"/>
            </a:br>
            <a:r>
              <a:rPr lang="en-US" dirty="0"/>
              <a:t>87.250.250.242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C9DB3-3C31-45FF-820E-59936FB83C7F}"/>
              </a:ext>
            </a:extLst>
          </p:cNvPr>
          <p:cNvSpPr txBox="1"/>
          <p:nvPr/>
        </p:nvSpPr>
        <p:spPr>
          <a:xfrm>
            <a:off x="1556752" y="5418017"/>
            <a:ext cx="141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</a:t>
            </a:r>
            <a:br>
              <a:rPr lang="en-US" dirty="0"/>
            </a:br>
            <a:r>
              <a:rPr lang="en-US" dirty="0"/>
              <a:t>5.12.46.198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B443F-3057-476E-9B86-4A652DA4CE87}"/>
              </a:ext>
            </a:extLst>
          </p:cNvPr>
          <p:cNvSpPr txBox="1"/>
          <p:nvPr/>
        </p:nvSpPr>
        <p:spPr>
          <a:xfrm>
            <a:off x="1744143" y="4114003"/>
            <a:ext cx="1533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Web-browser</a:t>
            </a:r>
            <a:br>
              <a:rPr lang="en-US" dirty="0"/>
            </a:br>
            <a:r>
              <a:rPr lang="en-US" dirty="0"/>
              <a:t>TCP 29384</a:t>
            </a:r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53A62AE8-7CCF-453C-A59A-356FB4FF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99" y="1151823"/>
            <a:ext cx="11781921" cy="246888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Программа клиент передает модулям </a:t>
            </a:r>
            <a:r>
              <a:rPr lang="en-US" dirty="0"/>
              <a:t>TCP </a:t>
            </a:r>
            <a:r>
              <a:rPr lang="ru-RU" dirty="0"/>
              <a:t>и </a:t>
            </a:r>
            <a:r>
              <a:rPr lang="en-US" dirty="0"/>
              <a:t>IP </a:t>
            </a:r>
            <a:r>
              <a:rPr lang="ru-RU" dirty="0"/>
              <a:t>информацию о номере порта и адресе назначения. </a:t>
            </a:r>
          </a:p>
          <a:p>
            <a:r>
              <a:rPr lang="ru-RU" dirty="0"/>
              <a:t>Передаются данные первого пакета (указывается номер порта отправителя и адрес отправителя). </a:t>
            </a:r>
          </a:p>
          <a:p>
            <a:r>
              <a:rPr lang="ru-RU" dirty="0"/>
              <a:t>Целевой компьютер получает информацию и отвечает на запрос.</a:t>
            </a:r>
          </a:p>
          <a:p>
            <a:r>
              <a:rPr lang="ru-RU" dirty="0"/>
              <a:t>Устанавливается соединение</a:t>
            </a:r>
          </a:p>
          <a:p>
            <a:r>
              <a:rPr lang="ru-RU" dirty="0"/>
              <a:t>Передаются данные.</a:t>
            </a:r>
          </a:p>
          <a:p>
            <a:pPr lvl="1"/>
            <a:endParaRPr lang="ru-RU" dirty="0"/>
          </a:p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D98866D-A078-4340-8409-96A437CB8CD9}"/>
              </a:ext>
            </a:extLst>
          </p:cNvPr>
          <p:cNvSpPr/>
          <p:nvPr/>
        </p:nvSpPr>
        <p:spPr>
          <a:xfrm>
            <a:off x="4750287" y="3490076"/>
            <a:ext cx="2226366" cy="62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/>
              <a:t>5.12.46.198</a:t>
            </a:r>
          </a:p>
          <a:p>
            <a:pPr algn="r"/>
            <a:r>
              <a:rPr lang="en-US" sz="1200" dirty="0"/>
              <a:t>87.250.250.242</a:t>
            </a:r>
            <a:endParaRPr lang="ru-RU" sz="11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7C74EA-3EC9-4AFB-8629-0B7301C0EB8A}"/>
              </a:ext>
            </a:extLst>
          </p:cNvPr>
          <p:cNvSpPr/>
          <p:nvPr/>
        </p:nvSpPr>
        <p:spPr>
          <a:xfrm>
            <a:off x="4816382" y="3609345"/>
            <a:ext cx="951671" cy="423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/>
              <a:t>29384</a:t>
            </a:r>
          </a:p>
          <a:p>
            <a:pPr algn="r"/>
            <a:r>
              <a:rPr lang="en-US" sz="1100" dirty="0"/>
              <a:t>80</a:t>
            </a:r>
            <a:endParaRPr lang="ru-RU" sz="11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5AB3E6C-4E87-4F6B-928C-5D6F4E9BA584}"/>
              </a:ext>
            </a:extLst>
          </p:cNvPr>
          <p:cNvSpPr/>
          <p:nvPr/>
        </p:nvSpPr>
        <p:spPr>
          <a:xfrm>
            <a:off x="4885460" y="3665004"/>
            <a:ext cx="286246" cy="2941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146C63FE-0621-4CF2-8259-7C3B10C97275}"/>
              </a:ext>
            </a:extLst>
          </p:cNvPr>
          <p:cNvSpPr/>
          <p:nvPr/>
        </p:nvSpPr>
        <p:spPr>
          <a:xfrm>
            <a:off x="7056166" y="3699832"/>
            <a:ext cx="437321" cy="204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7B47269-CB45-46C5-9677-EE60F45AB656}"/>
              </a:ext>
            </a:extLst>
          </p:cNvPr>
          <p:cNvSpPr/>
          <p:nvPr/>
        </p:nvSpPr>
        <p:spPr>
          <a:xfrm>
            <a:off x="4728922" y="4437168"/>
            <a:ext cx="2287220" cy="62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87.250.250.242</a:t>
            </a:r>
          </a:p>
          <a:p>
            <a:r>
              <a:rPr lang="en-US" sz="1100" dirty="0"/>
              <a:t>5.12.46.198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AD9E5FF-C913-4E90-B210-D09817CCD972}"/>
              </a:ext>
            </a:extLst>
          </p:cNvPr>
          <p:cNvSpPr/>
          <p:nvPr/>
        </p:nvSpPr>
        <p:spPr>
          <a:xfrm>
            <a:off x="6014549" y="4554575"/>
            <a:ext cx="938254" cy="423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80</a:t>
            </a:r>
          </a:p>
          <a:p>
            <a:r>
              <a:rPr lang="en-US" sz="1100" dirty="0"/>
              <a:t>29384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04DBCC4-29E1-4251-B8EB-CC32DCE9E76B}"/>
              </a:ext>
            </a:extLst>
          </p:cNvPr>
          <p:cNvSpPr/>
          <p:nvPr/>
        </p:nvSpPr>
        <p:spPr>
          <a:xfrm>
            <a:off x="6571139" y="4599851"/>
            <a:ext cx="318053" cy="2941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8CB93534-D2DD-4124-B8CD-E39274B228B8}"/>
              </a:ext>
            </a:extLst>
          </p:cNvPr>
          <p:cNvSpPr/>
          <p:nvPr/>
        </p:nvSpPr>
        <p:spPr>
          <a:xfrm flipH="1">
            <a:off x="4205819" y="4688927"/>
            <a:ext cx="437321" cy="204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50DAD0-F748-322B-8F57-14F05DE0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1B235C-E561-6CEE-B04E-FF807BA4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495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FB5BE-77A4-48F5-83DD-678BE0F0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998"/>
            <a:ext cx="12191999" cy="1074048"/>
          </a:xfrm>
        </p:spPr>
        <p:txBody>
          <a:bodyPr anchor="ctr">
            <a:normAutofit/>
          </a:bodyPr>
          <a:lstStyle/>
          <a:p>
            <a:r>
              <a:rPr lang="ru-RU" dirty="0"/>
              <a:t>Установление соединения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17FEB5-6936-41C1-A3C3-C668E871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33" y="1944388"/>
            <a:ext cx="5826065" cy="2969224"/>
          </a:xfrm>
        </p:spPr>
        <p:txBody>
          <a:bodyPr>
            <a:normAutofit/>
          </a:bodyPr>
          <a:lstStyle/>
          <a:p>
            <a:r>
              <a:rPr lang="ru-RU" dirty="0"/>
              <a:t>У клиента случайный порт, а у севра заранее известный.</a:t>
            </a:r>
          </a:p>
          <a:p>
            <a:r>
              <a:rPr lang="ru-RU" dirty="0"/>
              <a:t>Соединение устанавливается со стороны клиента.</a:t>
            </a:r>
          </a:p>
          <a:p>
            <a:r>
              <a:rPr lang="ru-RU" dirty="0"/>
              <a:t>Соединение идентифицируется двумя сокетами.</a:t>
            </a:r>
          </a:p>
          <a:p>
            <a:pPr lvl="1"/>
            <a:endParaRPr lang="ru-RU" sz="2800" dirty="0"/>
          </a:p>
          <a:p>
            <a:endParaRPr lang="ru-RU" dirty="0"/>
          </a:p>
        </p:txBody>
      </p:sp>
      <p:sp>
        <p:nvSpPr>
          <p:cNvPr id="4" name="Нижний колонтитул 2">
            <a:extLst>
              <a:ext uri="{FF2B5EF4-FFF2-40B4-BE49-F238E27FC236}">
                <a16:creationId xmlns:a16="http://schemas.microsoft.com/office/drawing/2014/main" id="{EF85CE27-2831-1490-2725-43527B60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t.me/</a:t>
            </a:r>
            <a:r>
              <a:rPr lang="en-US" dirty="0" err="1"/>
              <a:t>ITSMDao</a:t>
            </a:r>
            <a:endParaRPr lang="ru-RU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9044C9C3-AB40-DCE8-3C5D-02FDB6DF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B8EC47-CE14-4CE1-ACC4-25E923300C11}" type="slidenum">
              <a:rPr lang="ru-RU" smtClean="0"/>
              <a:pPr>
                <a:spcAft>
                  <a:spcPts val="600"/>
                </a:spcAft>
              </a:pPr>
              <a:t>38</a:t>
            </a:fld>
            <a:endParaRPr lang="ru-RU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BEF274-7DF2-ADD1-66F1-ED77709DB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3" r="9822"/>
          <a:stretch/>
        </p:blipFill>
        <p:spPr bwMode="auto">
          <a:xfrm>
            <a:off x="6207784" y="1221776"/>
            <a:ext cx="5826065" cy="48958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731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FB5BE-77A4-48F5-83DD-678BE0F0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Установление соединения. Что на самом деле?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17FEB5-6936-41C1-A3C3-C668E871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5" y="1262359"/>
            <a:ext cx="11514666" cy="361015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Для процесса создается сокет с неопределенным партнером</a:t>
            </a:r>
          </a:p>
          <a:p>
            <a:r>
              <a:rPr lang="ru-RU" dirty="0"/>
              <a:t>При установлении соединения ОС делает копию сокета, но уже с определенным партнером.</a:t>
            </a:r>
          </a:p>
          <a:p>
            <a:r>
              <a:rPr lang="ru-RU" dirty="0"/>
              <a:t>Для взаимодействующих процессов сокеты зеркальные</a:t>
            </a:r>
          </a:p>
          <a:p>
            <a:r>
              <a:rPr lang="ru-RU" dirty="0"/>
              <a:t>У </a:t>
            </a:r>
            <a:r>
              <a:rPr lang="en-US" dirty="0"/>
              <a:t>UDP </a:t>
            </a:r>
            <a:r>
              <a:rPr lang="ru-RU" dirty="0"/>
              <a:t>в сокете всегда неопределённа адрес партнера</a:t>
            </a:r>
          </a:p>
          <a:p>
            <a:r>
              <a:rPr lang="ru-RU" dirty="0"/>
              <a:t>Атрибуты сокета в ОС</a:t>
            </a:r>
          </a:p>
          <a:p>
            <a:r>
              <a:rPr lang="ru-RU" dirty="0"/>
              <a:t>Инструменты:</a:t>
            </a:r>
          </a:p>
          <a:p>
            <a:pPr lvl="1"/>
            <a:r>
              <a:rPr lang="en-US" dirty="0"/>
              <a:t>netstat </a:t>
            </a:r>
            <a:r>
              <a:rPr lang="ru-RU" dirty="0"/>
              <a:t>(</a:t>
            </a:r>
            <a:r>
              <a:rPr lang="en-US" dirty="0"/>
              <a:t>Windows \ Linux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en-US" dirty="0"/>
              <a:t>netstat, ss, </a:t>
            </a:r>
            <a:r>
              <a:rPr lang="en-US" dirty="0" err="1"/>
              <a:t>lsof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Linux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0D753-C17F-7720-F303-9EC3D21E4152}"/>
              </a:ext>
            </a:extLst>
          </p:cNvPr>
          <p:cNvSpPr txBox="1"/>
          <p:nvPr/>
        </p:nvSpPr>
        <p:spPr>
          <a:xfrm>
            <a:off x="9593305" y="5798287"/>
            <a:ext cx="268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Мы прилично упрощаем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9961FA-4747-A020-C319-0533F8436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0" t="1115" r="10423"/>
          <a:stretch/>
        </p:blipFill>
        <p:spPr bwMode="auto">
          <a:xfrm>
            <a:off x="8766385" y="3429000"/>
            <a:ext cx="3373365" cy="281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1AEAE9-2B6B-D313-2BC6-97C003195298}"/>
              </a:ext>
            </a:extLst>
          </p:cNvPr>
          <p:cNvSpPr txBox="1"/>
          <p:nvPr/>
        </p:nvSpPr>
        <p:spPr>
          <a:xfrm>
            <a:off x="9336402" y="5798287"/>
            <a:ext cx="268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Теперь похоже на правду</a:t>
            </a:r>
          </a:p>
        </p:txBody>
      </p:sp>
      <p:sp>
        <p:nvSpPr>
          <p:cNvPr id="11" name="Нижний колонтитул 2">
            <a:extLst>
              <a:ext uri="{FF2B5EF4-FFF2-40B4-BE49-F238E27FC236}">
                <a16:creationId xmlns:a16="http://schemas.microsoft.com/office/drawing/2014/main" id="{A5DD1713-FDA4-9301-4CA0-2A230103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12" name="Номер слайда 3">
            <a:extLst>
              <a:ext uri="{FF2B5EF4-FFF2-40B4-BE49-F238E27FC236}">
                <a16:creationId xmlns:a16="http://schemas.microsoft.com/office/drawing/2014/main" id="{C437F88C-9707-5E44-47A3-4307F17D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42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032001" y="609600"/>
            <a:ext cx="6447501" cy="1320800"/>
          </a:xfrm>
        </p:spPr>
        <p:txBody>
          <a:bodyPr>
            <a:normAutofit/>
          </a:bodyPr>
          <a:lstStyle/>
          <a:p>
            <a:r>
              <a:rPr lang="ru-RU" dirty="0"/>
              <a:t>Содержание:</a:t>
            </a:r>
          </a:p>
        </p:txBody>
      </p:sp>
      <p:sp>
        <p:nvSpPr>
          <p:cNvPr id="29" name="Содержимое 6"/>
          <p:cNvSpPr>
            <a:spLocks noGrp="1"/>
          </p:cNvSpPr>
          <p:nvPr>
            <p:ph idx="1"/>
          </p:nvPr>
        </p:nvSpPr>
        <p:spPr>
          <a:xfrm>
            <a:off x="2267132" y="1777412"/>
            <a:ext cx="7260045" cy="3880773"/>
          </a:xfrm>
        </p:spPr>
        <p:txBody>
          <a:bodyPr>
            <a:normAutofit/>
          </a:bodyPr>
          <a:lstStyle/>
          <a:p>
            <a:r>
              <a:rPr lang="ru-RU" dirty="0"/>
              <a:t>В чем проблема сетевой коммуникации?</a:t>
            </a:r>
          </a:p>
          <a:p>
            <a:r>
              <a:rPr lang="ru-RU" dirty="0"/>
              <a:t>Логика сетевого стека</a:t>
            </a:r>
          </a:p>
          <a:p>
            <a:r>
              <a:rPr lang="ru-RU" dirty="0"/>
              <a:t>Кратко о стеке </a:t>
            </a:r>
            <a:r>
              <a:rPr lang="en-US" dirty="0"/>
              <a:t>TCP\IP</a:t>
            </a:r>
            <a:endParaRPr lang="ru-RU" dirty="0"/>
          </a:p>
          <a:p>
            <a:r>
              <a:rPr lang="ru-RU" dirty="0"/>
              <a:t>Адресация в стеке</a:t>
            </a:r>
            <a:endParaRPr lang="en-US" dirty="0"/>
          </a:p>
          <a:p>
            <a:r>
              <a:rPr lang="ru-RU" dirty="0"/>
              <a:t>Как идет взаимодействие по стеку?</a:t>
            </a:r>
          </a:p>
          <a:p>
            <a:pPr marL="0" indent="0">
              <a:buNone/>
            </a:pPr>
            <a:br>
              <a:rPr lang="ru-RU" dirty="0"/>
            </a:br>
            <a:endParaRPr lang="ru-RU" dirty="0"/>
          </a:p>
        </p:txBody>
      </p:sp>
      <p:sp>
        <p:nvSpPr>
          <p:cNvPr id="2" name="Заголовок 5">
            <a:extLst>
              <a:ext uri="{FF2B5EF4-FFF2-40B4-BE49-F238E27FC236}">
                <a16:creationId xmlns:a16="http://schemas.microsoft.com/office/drawing/2014/main" id="{1EF8C86F-806B-4B16-E357-B9E483E5CC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62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У нас есть план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A846A3-8B52-36AF-E5CC-3486CD8C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AC8BC1-5F80-2E08-5AD5-4242BC28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793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EFE7506-D125-6266-46C9-B6D1ABFF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0319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A369D4-C015-49A0-E23C-9A97F179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319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40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A65A58-D749-7CD6-F79A-360DD6DE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51" y="1117063"/>
            <a:ext cx="5350991" cy="5105211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5E58A8F8-5248-B670-0002-B6B8B124E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9" y="2366128"/>
            <a:ext cx="5999872" cy="193249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Ничего не понятно, но очень интересно?</a:t>
            </a:r>
          </a:p>
          <a:p>
            <a:pPr marL="0" indent="0">
              <a:buNone/>
            </a:pPr>
            <a:r>
              <a:rPr lang="ru-RU" dirty="0"/>
              <a:t>Посмотрим на живых примерах?</a:t>
            </a:r>
          </a:p>
        </p:txBody>
      </p:sp>
    </p:spTree>
    <p:extLst>
      <p:ext uri="{BB962C8B-B14F-4D97-AF65-F5344CB8AC3E}">
        <p14:creationId xmlns:p14="http://schemas.microsoft.com/office/powerpoint/2010/main" val="2947703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2F5A26-94FF-FF52-A3FE-04BFAA59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надо для себя вынести?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C3801A-0A9C-76C1-13B3-545EF3B6C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19" y="1809946"/>
            <a:ext cx="11842630" cy="4307680"/>
          </a:xfrm>
        </p:spPr>
        <p:txBody>
          <a:bodyPr/>
          <a:lstStyle/>
          <a:p>
            <a:r>
              <a:rPr lang="ru-RU" dirty="0"/>
              <a:t>Зачем нужен сетевой стек</a:t>
            </a:r>
          </a:p>
          <a:p>
            <a:r>
              <a:rPr lang="ru-RU" dirty="0"/>
              <a:t>Архитектуру стека </a:t>
            </a:r>
            <a:r>
              <a:rPr lang="en-US" dirty="0"/>
              <a:t>TCP\IP</a:t>
            </a:r>
            <a:endParaRPr lang="ru-RU" dirty="0"/>
          </a:p>
          <a:p>
            <a:r>
              <a:rPr lang="ru-RU" dirty="0"/>
              <a:t>Как устроена сетевая инкапсуляция</a:t>
            </a:r>
          </a:p>
          <a:p>
            <a:r>
              <a:rPr lang="ru-RU" dirty="0"/>
              <a:t>Какие адреса есть на каждом уровне и за что они отвечают</a:t>
            </a:r>
          </a:p>
          <a:p>
            <a:r>
              <a:rPr lang="ru-RU" dirty="0"/>
              <a:t>Зачем при конфигурации сетевого интерфейса нужны </a:t>
            </a:r>
            <a:r>
              <a:rPr lang="en-US" dirty="0" err="1"/>
              <a:t>ip</a:t>
            </a:r>
            <a:r>
              <a:rPr lang="ru-RU" dirty="0"/>
              <a:t>, </a:t>
            </a:r>
            <a:r>
              <a:rPr lang="en-US" dirty="0"/>
              <a:t>mask, gate, </a:t>
            </a:r>
            <a:r>
              <a:rPr lang="en-US" dirty="0" err="1"/>
              <a:t>ip-dns</a:t>
            </a:r>
            <a:endParaRPr lang="ru-RU" dirty="0"/>
          </a:p>
          <a:p>
            <a:r>
              <a:rPr lang="ru-RU" dirty="0"/>
              <a:t>Как приложения взаимодействуют через сеть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DAD5C2B-7A41-562D-DC14-A97EA987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ADAA05-6F72-8C64-7EE8-0657E89C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5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278E834-77BC-E5E7-08B0-AEA4D61C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6643178" cy="2852737"/>
          </a:xfrm>
        </p:spPr>
        <p:txBody>
          <a:bodyPr/>
          <a:lstStyle/>
          <a:p>
            <a:r>
              <a:rPr lang="ru-RU" dirty="0"/>
              <a:t>Проблемы сетевой коммуникации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26EADEC-5126-8965-FEB7-25EB16A38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655878" cy="1500187"/>
          </a:xfrm>
        </p:spPr>
        <p:txBody>
          <a:bodyPr/>
          <a:lstStyle/>
          <a:p>
            <a:r>
              <a:rPr lang="ru-RU" dirty="0"/>
              <a:t>С какими проблемами мы сталкиваемся при попытке наладить коммуникацию по компьютерной сети?</a:t>
            </a:r>
            <a:endParaRPr lang="en-US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1D08C5A-479C-3F6B-4175-91540C4C5B1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6" t="1331" r="32043" b="2881"/>
          <a:stretch/>
        </p:blipFill>
        <p:spPr>
          <a:xfrm>
            <a:off x="8686801" y="1076325"/>
            <a:ext cx="3505200" cy="5172075"/>
          </a:xfr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6F259E-3608-8F7A-B264-D51A2E77D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2F68FD-9230-8E2A-05BA-F885C9C2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8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2446"/>
          </a:xfrm>
        </p:spPr>
        <p:txBody>
          <a:bodyPr>
            <a:normAutofit/>
          </a:bodyPr>
          <a:lstStyle/>
          <a:p>
            <a:r>
              <a:rPr lang="ru-RU" dirty="0"/>
              <a:t>Проблемы и решения</a:t>
            </a:r>
          </a:p>
        </p:txBody>
      </p:sp>
      <p:sp>
        <p:nvSpPr>
          <p:cNvPr id="29" name="Содержимое 6"/>
          <p:cNvSpPr>
            <a:spLocks noGrp="1"/>
          </p:cNvSpPr>
          <p:nvPr>
            <p:ph idx="1"/>
          </p:nvPr>
        </p:nvSpPr>
        <p:spPr>
          <a:xfrm>
            <a:off x="431544" y="1320171"/>
            <a:ext cx="6787403" cy="22772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/>
              <a:t>Архитектурный аспект. </a:t>
            </a:r>
            <a:r>
              <a:rPr lang="ru-RU" dirty="0"/>
              <a:t>Необходимо: обеспечить взаимодействие разнообразных систем (архитектура ОС, кодировка, разрядность и т.п.), работать через разное оборудование во время одного сеанса связи, организационно разграничивать управление в крупных сетях.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8922D73-68B0-D88D-35B1-61B30835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9149AA-D961-7273-4F8B-6580AE15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6</a:t>
            </a:fld>
            <a:endParaRPr lang="ru-RU"/>
          </a:p>
        </p:txBody>
      </p:sp>
      <p:sp>
        <p:nvSpPr>
          <p:cNvPr id="4" name="Содержимое 6">
            <a:extLst>
              <a:ext uri="{FF2B5EF4-FFF2-40B4-BE49-F238E27FC236}">
                <a16:creationId xmlns:a16="http://schemas.microsoft.com/office/drawing/2014/main" id="{BB2D4A67-5C64-B04D-7592-93E33111B43D}"/>
              </a:ext>
            </a:extLst>
          </p:cNvPr>
          <p:cNvSpPr txBox="1">
            <a:spLocks/>
          </p:cNvSpPr>
          <p:nvPr/>
        </p:nvSpPr>
        <p:spPr>
          <a:xfrm>
            <a:off x="8509680" y="1924691"/>
            <a:ext cx="3397571" cy="30086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600" dirty="0"/>
              <a:t>Системная декомпозиция задачи и делегирование </a:t>
            </a:r>
            <a:r>
              <a:rPr lang="ru-RU" sz="2600" strike="sngStrike" dirty="0"/>
              <a:t>проблем</a:t>
            </a:r>
            <a:r>
              <a:rPr lang="ru-RU" sz="2600" dirty="0"/>
              <a:t> решений</a:t>
            </a:r>
            <a:r>
              <a:rPr lang="en-US" sz="2600" dirty="0"/>
              <a:t> </a:t>
            </a:r>
            <a:r>
              <a:rPr lang="ru-RU" sz="2600" dirty="0"/>
              <a:t>на отдельные компоненты.</a:t>
            </a:r>
          </a:p>
          <a:p>
            <a:pPr marL="0" indent="0">
              <a:buNone/>
            </a:pPr>
            <a:endParaRPr lang="ru-RU" sz="2600" dirty="0"/>
          </a:p>
          <a:p>
            <a:pPr marL="0" indent="0">
              <a:buNone/>
            </a:pPr>
            <a:r>
              <a:rPr lang="ru-RU" sz="2600" b="1" dirty="0"/>
              <a:t>СЕТЕВОЙ СТЕК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800" dirty="0"/>
          </a:p>
        </p:txBody>
      </p:sp>
      <p:sp>
        <p:nvSpPr>
          <p:cNvPr id="7" name="Стрелка: вправо с вырезом 6">
            <a:extLst>
              <a:ext uri="{FF2B5EF4-FFF2-40B4-BE49-F238E27FC236}">
                <a16:creationId xmlns:a16="http://schemas.microsoft.com/office/drawing/2014/main" id="{E3428024-F72B-AF8F-A3A5-66FE851B5A12}"/>
              </a:ext>
            </a:extLst>
          </p:cNvPr>
          <p:cNvSpPr/>
          <p:nvPr/>
        </p:nvSpPr>
        <p:spPr>
          <a:xfrm>
            <a:off x="7449224" y="3379700"/>
            <a:ext cx="830179" cy="435484"/>
          </a:xfrm>
          <a:prstGeom prst="notched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одержимое 6">
            <a:extLst>
              <a:ext uri="{FF2B5EF4-FFF2-40B4-BE49-F238E27FC236}">
                <a16:creationId xmlns:a16="http://schemas.microsoft.com/office/drawing/2014/main" id="{6FC8622C-AF22-D8FA-EAF2-080E00DEF591}"/>
              </a:ext>
            </a:extLst>
          </p:cNvPr>
          <p:cNvSpPr txBox="1">
            <a:spLocks/>
          </p:cNvSpPr>
          <p:nvPr/>
        </p:nvSpPr>
        <p:spPr>
          <a:xfrm>
            <a:off x="445764" y="3721562"/>
            <a:ext cx="6888322" cy="411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2600" b="1" dirty="0"/>
              <a:t>Технический аспект. </a:t>
            </a:r>
            <a:r>
              <a:rPr lang="ru-RU" sz="2600" dirty="0"/>
              <a:t>Проблемы связи задержка (</a:t>
            </a:r>
            <a:r>
              <a:rPr lang="en-US" sz="2600" dirty="0"/>
              <a:t>Latency</a:t>
            </a:r>
            <a:r>
              <a:rPr lang="ru-RU" sz="2600" dirty="0"/>
              <a:t>), пропускная способность (</a:t>
            </a:r>
            <a:r>
              <a:rPr lang="en-US" sz="2600" dirty="0"/>
              <a:t>Bandwidth</a:t>
            </a:r>
            <a:r>
              <a:rPr lang="ru-RU" sz="2600" dirty="0"/>
              <a:t>), Потеря пакетов (</a:t>
            </a:r>
            <a:r>
              <a:rPr lang="en-US" sz="2600" dirty="0"/>
              <a:t>Packet loss</a:t>
            </a:r>
            <a:r>
              <a:rPr lang="ru-RU" sz="2600" dirty="0"/>
              <a:t>), Угрозы безопасности (</a:t>
            </a:r>
            <a:r>
              <a:rPr lang="en-US" sz="2600" dirty="0"/>
              <a:t>Security threats</a:t>
            </a:r>
            <a:r>
              <a:rPr lang="ru-RU" sz="2600" dirty="0"/>
              <a:t>), Проблемы масштабируемости (</a:t>
            </a:r>
            <a:r>
              <a:rPr lang="en-US" sz="2600" dirty="0"/>
              <a:t>Scalability challenges</a:t>
            </a:r>
            <a:r>
              <a:rPr lang="ru-RU" sz="2600" dirty="0"/>
              <a:t>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2629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E9211-E5E9-6516-A687-9F616F8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стека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F7FF1-A58D-C651-70FF-6D2DA138E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Было много стеков, но в конце остался только один </a:t>
            </a:r>
            <a:r>
              <a:rPr lang="en-US" dirty="0"/>
              <a:t>TCP\IP</a:t>
            </a:r>
            <a:r>
              <a:rPr lang="ru-RU" dirty="0"/>
              <a:t>. Давайте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CCB42C6-19AE-7252-9370-8CF1A077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FEFB6A-F6B3-B750-CE75-0E9B80AB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7</a:t>
            </a:fld>
            <a:endParaRPr lang="ru-RU"/>
          </a:p>
        </p:txBody>
      </p:sp>
      <p:pic>
        <p:nvPicPr>
          <p:cNvPr id="10" name="Рисунок 9" descr="Изображение выглядит как пространство, Вселенная, Космическое пространство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2B657E3-1F86-707D-3F46-3342D7F4763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5901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ABE32F-BC1C-C29B-F6EC-7C5A60D0B139}"/>
              </a:ext>
            </a:extLst>
          </p:cNvPr>
          <p:cNvSpPr txBox="1"/>
          <p:nvPr/>
        </p:nvSpPr>
        <p:spPr>
          <a:xfrm>
            <a:off x="8819673" y="3306452"/>
            <a:ext cx="2063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2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TCP\IP</a:t>
            </a:r>
            <a:endParaRPr lang="ru-RU" sz="6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4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BB826F-208D-4475-9035-9AF15BE6B2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2" y="1950943"/>
            <a:ext cx="5882780" cy="338022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7736ED1-4CC3-7CF0-1B39-36689B08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</a:t>
            </a:r>
            <a:r>
              <a:rPr lang="en-US" dirty="0"/>
              <a:t>TCP/IP</a:t>
            </a:r>
            <a:endParaRPr lang="ru-RU" dirty="0"/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CA4549F2-484C-22CE-C21F-B5396524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824" y="2286696"/>
            <a:ext cx="4841496" cy="27087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ru-RU" dirty="0"/>
              <a:t>4 уровня</a:t>
            </a:r>
            <a:r>
              <a:rPr lang="en-US" dirty="0"/>
              <a:t> (3,5 </a:t>
            </a:r>
            <a:r>
              <a:rPr lang="ru-RU" dirty="0"/>
              <a:t>уровня </a:t>
            </a:r>
            <a:r>
              <a:rPr lang="ru-RU" dirty="0">
                <a:sym typeface="Wingdings" panose="05000000000000000000" pitchFamily="2" charset="2"/>
              </a:rPr>
              <a:t> 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ru-RU" dirty="0"/>
              <a:t>Канальный уровень определяет инкапсуляцию</a:t>
            </a:r>
          </a:p>
          <a:p>
            <a:pPr>
              <a:lnSpc>
                <a:spcPct val="120000"/>
              </a:lnSpc>
            </a:pPr>
            <a:r>
              <a:rPr lang="ru-RU" dirty="0"/>
              <a:t>Нестрогая инкапсуляция</a:t>
            </a:r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endParaRPr lang="ru-RU" sz="1400" dirty="0"/>
          </a:p>
        </p:txBody>
      </p:sp>
      <p:sp>
        <p:nvSpPr>
          <p:cNvPr id="7" name="Нижний колонтитул 2">
            <a:extLst>
              <a:ext uri="{FF2B5EF4-FFF2-40B4-BE49-F238E27FC236}">
                <a16:creationId xmlns:a16="http://schemas.microsoft.com/office/drawing/2014/main" id="{3984AB91-2347-00F5-888C-DA7AEF90C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9480"/>
            <a:ext cx="4114800" cy="365125"/>
          </a:xfrm>
        </p:spPr>
        <p:txBody>
          <a:bodyPr/>
          <a:lstStyle/>
          <a:p>
            <a:r>
              <a:rPr lang="en-US" dirty="0"/>
              <a:t>t.me/</a:t>
            </a:r>
            <a:r>
              <a:rPr lang="en-US" dirty="0" err="1"/>
              <a:t>ITSMDao</a:t>
            </a:r>
            <a:endParaRPr lang="ru-RU" dirty="0"/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EB965705-CBAA-1C83-618B-FB570B5B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9480"/>
            <a:ext cx="2743200" cy="365125"/>
          </a:xfrm>
        </p:spPr>
        <p:txBody>
          <a:bodyPr/>
          <a:lstStyle/>
          <a:p>
            <a:fld id="{E7B8EC47-CE14-4CE1-ACC4-25E923300C11}" type="slidenum">
              <a:rPr lang="ru-RU" smtClean="0"/>
              <a:t>8</a:t>
            </a:fld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EA409C2-7B9D-AEC0-3CF5-8E3AEBEFB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111" y="4727784"/>
            <a:ext cx="2349837" cy="149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65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2249424"/>
            <a:ext cx="8507288" cy="4325112"/>
          </a:xfrm>
        </p:spPr>
        <p:txBody>
          <a:bodyPr>
            <a:normAutofit/>
          </a:bodyPr>
          <a:lstStyle/>
          <a:p>
            <a:pPr lvl="0"/>
            <a:endParaRPr lang="ru-RU" dirty="0"/>
          </a:p>
          <a:p>
            <a:endParaRPr lang="ru-RU" dirty="0"/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2348E3D-964F-45BB-BE0B-A8CA1E52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5" y="1248112"/>
            <a:ext cx="11714593" cy="4447294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1F3572-88E0-51BF-7D6B-6787CEBC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t.me/ITSMDao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096941-AA70-B457-9FE4-AF19A3C2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EC47-CE14-4CE1-ACC4-25E923300C11}" type="slidenum">
              <a:rPr lang="ru-RU" smtClean="0"/>
              <a:t>9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32F9D5A-BB0B-C72E-B4FF-ED8B8225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Инкапсуляция. Сетевое сообщение</a:t>
            </a:r>
          </a:p>
        </p:txBody>
      </p:sp>
    </p:spTree>
    <p:extLst>
      <p:ext uri="{BB962C8B-B14F-4D97-AF65-F5344CB8AC3E}">
        <p14:creationId xmlns:p14="http://schemas.microsoft.com/office/powerpoint/2010/main" val="21706780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" id="{4905189B-9A56-49D1-99B2-EC74D7C970CD}" vid="{DA009CB4-33B5-4FD3-A558-70A4C8D3142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</Template>
  <TotalTime>1467</TotalTime>
  <Words>1730</Words>
  <Application>Microsoft Office PowerPoint</Application>
  <PresentationFormat>Широкоэкранный</PresentationFormat>
  <Paragraphs>367</Paragraphs>
  <Slides>41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8" baseType="lpstr">
      <vt:lpstr>Agency FB</vt:lpstr>
      <vt:lpstr>Arial</vt:lpstr>
      <vt:lpstr>Calibri</vt:lpstr>
      <vt:lpstr>Calibri Light</vt:lpstr>
      <vt:lpstr>Consolas</vt:lpstr>
      <vt:lpstr>Wingdings</vt:lpstr>
      <vt:lpstr>Тема Office</vt:lpstr>
      <vt:lpstr>Экскурс в сетевые технологии. Сетевой стек</vt:lpstr>
      <vt:lpstr>Презентация PowerPoint</vt:lpstr>
      <vt:lpstr>Содержание:</vt:lpstr>
      <vt:lpstr>Содержание:</vt:lpstr>
      <vt:lpstr>Проблемы сетевой коммуникации</vt:lpstr>
      <vt:lpstr>Проблемы и решения</vt:lpstr>
      <vt:lpstr>Архитектура стека</vt:lpstr>
      <vt:lpstr>Стек TCP/IP</vt:lpstr>
      <vt:lpstr>Инкапсуляция. Сетевое сообщение</vt:lpstr>
      <vt:lpstr>Инкапсуляция. Кадр канального уровня</vt:lpstr>
      <vt:lpstr>Инкапсуляция. Пакет сетевого уровня</vt:lpstr>
      <vt:lpstr>Инкапсуляция. Сегмент транспортного уровня</vt:lpstr>
      <vt:lpstr>Инкапсуляция. Сообщение прикладного уровня</vt:lpstr>
      <vt:lpstr>История создания</vt:lpstr>
      <vt:lpstr>Поток данных по стеку</vt:lpstr>
      <vt:lpstr>Поток данных по стеку</vt:lpstr>
      <vt:lpstr>Надежная и ненадежная доставка</vt:lpstr>
      <vt:lpstr>Организация развития TCP\IP</vt:lpstr>
      <vt:lpstr>RFC (Request for Comments)</vt:lpstr>
      <vt:lpstr>Адресация в стеке</vt:lpstr>
      <vt:lpstr>Адресация на разных уровнях</vt:lpstr>
      <vt:lpstr>Структура адреса IPv4</vt:lpstr>
      <vt:lpstr>Структура IP адреса</vt:lpstr>
      <vt:lpstr>Бесклассовая адресация</vt:lpstr>
      <vt:lpstr>Деление с помощью маски</vt:lpstr>
      <vt:lpstr>Деление с помощью маски</vt:lpstr>
      <vt:lpstr>Зачем нужно знать маску при настройке?</vt:lpstr>
      <vt:lpstr>Специальные IP адреса</vt:lpstr>
      <vt:lpstr>Частные или серые IP-адреса</vt:lpstr>
      <vt:lpstr>Немного банальностей</vt:lpstr>
      <vt:lpstr>Вспомним теорию</vt:lpstr>
      <vt:lpstr>Теперь загадка №1</vt:lpstr>
      <vt:lpstr>Теперь загадка №2</vt:lpstr>
      <vt:lpstr>Теперь загадка №4</vt:lpstr>
      <vt:lpstr>Теперь загадка №4</vt:lpstr>
      <vt:lpstr>Установление соединения</vt:lpstr>
      <vt:lpstr>Установление соединения</vt:lpstr>
      <vt:lpstr>Установление соединения</vt:lpstr>
      <vt:lpstr>Установление соединения. Что на самом деле?</vt:lpstr>
      <vt:lpstr>Презентация PowerPoint</vt:lpstr>
      <vt:lpstr>Что надо для себя вынести?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Задачи сетевой коммуникации. Модель OSI</dc:title>
  <dc:creator>Artem Beresnev</dc:creator>
  <cp:lastModifiedBy>Береснев Артем Дмитриевич</cp:lastModifiedBy>
  <cp:revision>35</cp:revision>
  <dcterms:created xsi:type="dcterms:W3CDTF">2023-02-05T14:29:28Z</dcterms:created>
  <dcterms:modified xsi:type="dcterms:W3CDTF">2024-06-25T08:12:49Z</dcterms:modified>
</cp:coreProperties>
</file>